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405" r:id="rId2"/>
    <p:sldId id="407" r:id="rId3"/>
    <p:sldId id="441" r:id="rId4"/>
    <p:sldId id="442" r:id="rId5"/>
    <p:sldId id="443" r:id="rId6"/>
    <p:sldId id="444" r:id="rId7"/>
    <p:sldId id="445" r:id="rId8"/>
    <p:sldId id="446" r:id="rId9"/>
    <p:sldId id="447" r:id="rId10"/>
    <p:sldId id="448" r:id="rId11"/>
    <p:sldId id="449" r:id="rId12"/>
    <p:sldId id="436" r:id="rId13"/>
    <p:sldId id="422" r:id="rId14"/>
    <p:sldId id="423" r:id="rId15"/>
    <p:sldId id="425" r:id="rId16"/>
    <p:sldId id="426" r:id="rId17"/>
    <p:sldId id="427" r:id="rId18"/>
    <p:sldId id="428" r:id="rId19"/>
    <p:sldId id="437" r:id="rId20"/>
    <p:sldId id="450" r:id="rId21"/>
    <p:sldId id="439" r:id="rId22"/>
    <p:sldId id="440" r:id="rId23"/>
    <p:sldId id="429" r:id="rId24"/>
    <p:sldId id="435" r:id="rId25"/>
    <p:sldId id="421" r:id="rId26"/>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22"/>
    <p:restoredTop sz="82455"/>
  </p:normalViewPr>
  <p:slideViewPr>
    <p:cSldViewPr snapToGrid="0">
      <p:cViewPr varScale="1">
        <p:scale>
          <a:sx n="93" d="100"/>
          <a:sy n="93" d="100"/>
        </p:scale>
        <p:origin x="179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1:24.546"/>
    </inkml:context>
    <inkml:brush xml:id="br0">
      <inkml:brushProperty name="width" value="0.1" units="cm"/>
      <inkml:brushProperty name="height" value="0.1" units="cm"/>
      <inkml:brushProperty name="color" value="#E71225"/>
    </inkml:brush>
  </inkml:definitions>
  <inkml:trace contextRef="#ctx0" brushRef="#br0">1 1 24575,'84'0'0,"4"0"0,17 0 0,-27 0 0,6 0 0,6 0 0,2 0-1176,-4 0 0,4 0 0,2 0 0,2 0 0,0 0 1176,-11 0 0,2 0 0,1 0 0,0 0 0,1 0 0,-1 0-323,3 0 1,0 0 0,0 0-1,1 0 1,-1 0 0,0 0 322,-2 0 0,1 0 0,-1 0 0,0 0 0,-1 0 0,0 0 0,-3 0 0,-1 0 0,0 0 0,-1 0 0,0 0 0,-2 0 16,11 0 1,0 0 0,-2 0 0,-1 0 0,-2 0-17,11 0 0,-2 0 0,-3 0 0,-1 0-192,-9 0 0,-1 0 0,-2 0 0,-2 1 192,18 0 0,-4 2 0,-1 0 585,-9 2 0,-2 0 0,-1 2-585,-2 0 0,-1 2 0,-2 0 0,-3 1 0,-1 1 0,-1 0 0,-1 0 0,-1-1 0,0 1 0,-1 0 0,0-1 0,0 1 0,1-1 0,1-1 0,0 0 0,1 0 0,1-1 0,0-1 0,3 1 0,1-2 0,0 0 0,1 0 0,1-2 0,0 1 0,1-2 0,0 1 0,0-2 0,-1 1 0,0-2 0,-1 1 0,0-2 0,-1 1 0,-1-1 0,-2 0 0,-2 0 0,0 0 0,31 0 0,-1 0 0,0 1 0,-2 1 1447,-6 0 0,-3 1-1447,-4 1 0,-2 0 1000,-10 0 0,-1 0-1000,-5-1 0,-2 1 596,-3-1 0,-1 0-596,-3-1 0,-1 0 328,-1-1 1,0 0-329,1-1 0,1 0 0,0 0 0,-1 0 0,1-1 0,0-1 0,0-1 0,-1 0 0,-1-2 0,-1 0 0,0-2 0,0 1 0,-1 1 0,-1 0 0,-2 0 0,0 0 0,49-5 0,-50 7 0,1-1 0,2-1 0,1 0 0,1 1 0,0-1 0,0 1 0,0 0 0,-2-1 0,0 0 0,46-1 0,-11 3 0,-17 1 0,-18 2 0,-16 0 0,-11 0 0,-9 0 0,-4 0 0,0 0 0,6 0 0,7-2 0,2-1 0,-1 0 0,-17 9 0,-1-4 0,-13 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1:27.680"/>
    </inkml:context>
    <inkml:brush xml:id="br0">
      <inkml:brushProperty name="width" value="0.1" units="cm"/>
      <inkml:brushProperty name="height" value="0.1" units="cm"/>
      <inkml:brushProperty name="color" value="#E71225"/>
    </inkml:brush>
  </inkml:definitions>
  <inkml:trace contextRef="#ctx0" brushRef="#br0">1 0 24575,'76'0'0,"1"0"0,0 0 0,4 0 0,7 0 0,5 0 0,4 0 0,3 0 0,-13 0 0,3 0 0,3 0 0,2 0 0,1 0 0,0 0 0,0 0-1229,-9 0 0,2 0 0,0 0 0,0 0 1,1 0-1,-1 0 0,0 0 0,0 0 1016,11 0 0,1 0 0,0 0 0,-1 0 1,-1 0-1,-3 0 0,-4 0 213,14 0 0,-4 0 0,-4 0 0,-1 0 0,-2 0 291,-10 0 0,-2 0 0,-2 0 0,-1 0 0,-1 0-291,8 0 0,-3 0 0,-1 0 0,-3 0 526,10 0 0,-2 0 0,-5 0-526,-11 0 0,-4 0 0,-1 0 0,24 0 0,-1 0 0,7 0 0,0 0 0,2 1 0,1 2 0,-31 0 0,1 1 0,0 0 0,-1 0 0,1 0 0,-1 1 0,1 0 0,0 1 0,1 0 0,5-1 0,1-1 0,1 0 0,2-2 0,0 0 0,2-1 0,4 1 0,2 0 0,-1-1-212,2-1 0,0 0 0,0 0 212,1 0 0,-1 0 0,2 0 0,4 0 0,2 0 0,0 0 0,-23 0 0,1 0 0,1 0 0,-1 0 0,1 0 0,-1 0 0,1 0 0,-1 0 0,20 0 0,0 0 0,-3 0 0,-4 0 0,-2 0 0,-1 0 0,-5 0 0,-2 0 0,-1 0 1787,-3 0 1,-1 0 0,-1 0-1788,-1 0 0,0 0 0,-2 0 0,29 0 0,-3 0 802,-7 0 1,-2 0-803,-6 0 0,-2 0 241,-4 0 0,-1 0-241,-3 0 0,0-1 523,-3 0 0,-2-1-523,-2 0 0,0 0 214,-2 0 0,-1 1-214,-2-1 0,-1 1 0,2 1 0,-1 0 0,1 0 0,0 0 0,2 0 0,0 0 0,3 0 0,1 0 0,1 0 0,2 0 0,2 0 0,0 0 0,2 0 0,0 0 0,3 0 0,0 0 0,1 0 0,-1 0 0,-1 0 0,0 0 0,-2 0 0,-2 0 0,-3 0 0,-2 0 0,-3 0 0,0 0 0,-4 0 0,0 0 0,-5 0 0,-2 0 0,43 0 0,-9 0 0,-2 0 0,3 0 0,5 0 0,0 0 0,-3 0 0,-10 2 0,-8 1 0,-9 3 0,-9 4 0,-3 5 0,-5 12 0,-19-13 0,-6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0T12:25:02.6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0,'51'0,"1"0,3 0,2 0,10 0,1 0,0 0,-1 0,3 0,-1 0,-6 0,-1 0,-7 0,0 0,0 0,-2 0,-2 0,-1 0,47 0,-47 0,0 0,47 0,-47 0,0 0,50 0,-8 0,-7 0,-11 0,-13 0,-14 0,-13 0,-14 0,-5 0,2 0,9 0,20 0,9 0,3 0,-11 0,-12 0,-13 0,-8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5:09.779"/>
    </inkml:context>
    <inkml:brush xml:id="br0">
      <inkml:brushProperty name="width" value="0.1" units="cm"/>
      <inkml:brushProperty name="height" value="0.1" units="cm"/>
      <inkml:brushProperty name="color" value="#E71225"/>
    </inkml:brush>
  </inkml:definitions>
  <inkml:trace contextRef="#ctx0" brushRef="#br0">1 35 24575,'43'0'0,"14"0"0,17 0 0,9 0 0,-4 0 0,-13 0 0,-13 0 0,-18 0 0,-11 0 0,-6 0 0,-2 0 0,9 0 0,14 0 0,20-3 0,15 0 0,0-3 0,-13 0 0,-17 3 0,-16 1 0,-8 2 0,-2 0 0,5 0 0,9 0 0,6-3 0,4 0 0,-5 0 0,-8 1 0,-5 1 0,-6 1 0,-1 0 0,2 0 0,2 0 0,2 0 0,1 0 0,-2 0 0,-4 0 0,-5 2 0,-5-1 0,-6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0T12:26:02.4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1,'59'0,"1"0,-3 0,-1 0,-1 0,-1 0,40 0,-14 0,-20 0,-18 0,-13 0,-7 0,-6 0,-1 0,-1 0,11 0,15 0,10 0,6 0,-10 0,-11 0,-11 0,-13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13.11.2023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237105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1450029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1107446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4159141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Iki</a:t>
            </a:r>
            <a:r>
              <a:rPr lang="en-US" dirty="0"/>
              <a:t> </a:t>
            </a:r>
            <a:r>
              <a:rPr lang="en-US" dirty="0" err="1"/>
              <a:t>yönlü</a:t>
            </a:r>
            <a:r>
              <a:rPr lang="en-US" dirty="0"/>
              <a:t> </a:t>
            </a:r>
            <a:r>
              <a:rPr lang="en-US" dirty="0" err="1"/>
              <a:t>bakmakta</a:t>
            </a:r>
            <a:r>
              <a:rPr lang="en-US" dirty="0"/>
              <a:t> </a:t>
            </a:r>
            <a:r>
              <a:rPr lang="en-US" dirty="0" err="1"/>
              <a:t>bir</a:t>
            </a:r>
            <a:r>
              <a:rPr lang="en-US" dirty="0"/>
              <a:t> </a:t>
            </a:r>
            <a:r>
              <a:rPr lang="en-US" dirty="0" err="1"/>
              <a:t>değer</a:t>
            </a:r>
            <a:r>
              <a:rPr lang="en-US" dirty="0"/>
              <a:t> var.</a:t>
            </a:r>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4020095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4029348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422569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2015 </a:t>
            </a:r>
            <a:r>
              <a:rPr lang="en-US" dirty="0" err="1"/>
              <a:t>yılında</a:t>
            </a:r>
            <a:r>
              <a:rPr lang="en-US" dirty="0"/>
              <a:t> google </a:t>
            </a:r>
            <a:r>
              <a:rPr lang="en-US" dirty="0" err="1"/>
              <a:t>lu</a:t>
            </a:r>
            <a:r>
              <a:rPr lang="en-US" dirty="0"/>
              <a:t> </a:t>
            </a:r>
            <a:r>
              <a:rPr lang="en-US" dirty="0" err="1"/>
              <a:t>bir</a:t>
            </a:r>
            <a:r>
              <a:rPr lang="en-US" dirty="0"/>
              <a:t> </a:t>
            </a:r>
            <a:r>
              <a:rPr lang="en-US" dirty="0" err="1"/>
              <a:t>mühendis</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2594152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2015 </a:t>
            </a:r>
            <a:r>
              <a:rPr lang="en-US" dirty="0" err="1"/>
              <a:t>yılında</a:t>
            </a:r>
            <a:r>
              <a:rPr lang="en-US" dirty="0"/>
              <a:t> google </a:t>
            </a:r>
            <a:r>
              <a:rPr lang="en-US" dirty="0" err="1"/>
              <a:t>lu</a:t>
            </a:r>
            <a:r>
              <a:rPr lang="en-US" dirty="0"/>
              <a:t> </a:t>
            </a:r>
            <a:r>
              <a:rPr lang="en-US" dirty="0" err="1"/>
              <a:t>bir</a:t>
            </a:r>
            <a:r>
              <a:rPr lang="en-US" dirty="0"/>
              <a:t> </a:t>
            </a:r>
            <a:r>
              <a:rPr lang="en-US" dirty="0" err="1"/>
              <a:t>mühendis</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536029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 </a:t>
            </a:r>
            <a:r>
              <a:rPr lang="en-US" dirty="0" err="1"/>
              <a:t>sürü</a:t>
            </a:r>
            <a:r>
              <a:rPr lang="en-US" dirty="0"/>
              <a:t> text preprocessing </a:t>
            </a:r>
            <a:r>
              <a:rPr lang="en-US" dirty="0" err="1"/>
              <a:t>tyapıyoruz</a:t>
            </a:r>
            <a:r>
              <a:rPr lang="en-US" dirty="0"/>
              <a:t> feature extraction </a:t>
            </a:r>
            <a:r>
              <a:rPr lang="en-US" dirty="0" err="1"/>
              <a:t>filan</a:t>
            </a:r>
            <a:r>
              <a:rPr lang="en-US" dirty="0"/>
              <a:t> da..</a:t>
            </a:r>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1079114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227010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 </a:t>
            </a:r>
            <a:r>
              <a:rPr lang="en-US" dirty="0" err="1"/>
              <a:t>sürü</a:t>
            </a:r>
            <a:r>
              <a:rPr lang="en-US" dirty="0"/>
              <a:t> text preprocessing </a:t>
            </a:r>
            <a:r>
              <a:rPr lang="en-US" dirty="0" err="1"/>
              <a:t>tyapıyoruz</a:t>
            </a:r>
            <a:r>
              <a:rPr lang="en-US" dirty="0"/>
              <a:t> feature extraction </a:t>
            </a:r>
            <a:r>
              <a:rPr lang="en-US" dirty="0" err="1"/>
              <a:t>filan</a:t>
            </a:r>
            <a:r>
              <a:rPr lang="en-US" dirty="0"/>
              <a:t> da..</a:t>
            </a:r>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3929079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4145254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3877408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307309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22651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59649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133490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262539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563687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2728523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1F1F"/>
                </a:solidFill>
                <a:effectLst/>
                <a:latin typeface="var(--cds-font-family-source-sans-pro)"/>
              </a:rPr>
              <a:t>+ Evaluates actual usefulness of embeddings</a:t>
            </a:r>
          </a:p>
          <a:p>
            <a:pPr algn="l">
              <a:buFont typeface="Arial" panose="020B0604020202020204" pitchFamily="34" charset="0"/>
              <a:buChar char="•"/>
            </a:pPr>
            <a:r>
              <a:rPr lang="en-US" b="0" i="0" dirty="0">
                <a:solidFill>
                  <a:srgbClr val="1F1F1F"/>
                </a:solidFill>
                <a:effectLst/>
                <a:latin typeface="var(--cds-font-family-source-sans-pro)"/>
              </a:rPr>
              <a:t>- Time Consuming</a:t>
            </a:r>
          </a:p>
          <a:p>
            <a:pPr algn="l">
              <a:buFont typeface="Arial" panose="020B0604020202020204" pitchFamily="34" charset="0"/>
              <a:buChar char="•"/>
            </a:pPr>
            <a:r>
              <a:rPr lang="en-US" b="0" i="0" dirty="0">
                <a:solidFill>
                  <a:srgbClr val="1F1F1F"/>
                </a:solidFill>
                <a:effectLst/>
                <a:latin typeface="var(--cds-font-family-source-sans-pro)"/>
              </a:rPr>
              <a:t>- More difficult to trouble shoot</a:t>
            </a:r>
          </a:p>
          <a:p>
            <a:endParaRPr lang="en-TR" dirty="0"/>
          </a:p>
        </p:txBody>
      </p:sp>
      <p:sp>
        <p:nvSpPr>
          <p:cNvPr id="4" name="Slide Number Placeholder 3"/>
          <p:cNvSpPr>
            <a:spLocks noGrp="1"/>
          </p:cNvSpPr>
          <p:nvPr>
            <p:ph type="sldNum" sz="quarter" idx="5"/>
          </p:nvPr>
        </p:nvSpPr>
        <p:spPr/>
        <p:txBody>
          <a:bodyPr/>
          <a:lstStyle/>
          <a:p>
            <a:fld id="{BCD8CB87-4CAB-6F45-A742-A8794678E0A6}" type="slidenum">
              <a:rPr lang="en-TR" smtClean="0"/>
              <a:t>11</a:t>
            </a:fld>
            <a:endParaRPr lang="en-TR"/>
          </a:p>
        </p:txBody>
      </p:sp>
    </p:spTree>
    <p:extLst>
      <p:ext uri="{BB962C8B-B14F-4D97-AF65-F5344CB8AC3E}">
        <p14:creationId xmlns:p14="http://schemas.microsoft.com/office/powerpoint/2010/main" val="3462147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13.11.2023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13.11.2023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13.11.2023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13.11.2023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13.11.2023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13.11.2023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13.11.2023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13.11.2023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13.11.2023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13.11.2023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13.11.2023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13.11.2023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customXml" Target="../ink/ink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customXml" Target="../ink/ink4.xml"/><Relationship Id="rId5" Type="http://schemas.openxmlformats.org/officeDocument/2006/relationships/image" Target="../media/image12.png"/><Relationship Id="rId4" Type="http://schemas.openxmlformats.org/officeDocument/2006/relationships/customXml" Target="../ink/ink3.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Veri Bilimi :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r>
              <a:rPr lang="tr-TR" sz="2800" dirty="0">
                <a:effectLst/>
                <a:latin typeface="Arial" panose="020B0604020202020204" pitchFamily="34" charset="0"/>
                <a:ea typeface="Times New Roman" panose="02020603050405020304" pitchFamily="18" charset="0"/>
                <a:cs typeface="Arial" panose="020B0604020202020204" pitchFamily="34" charset="0"/>
              </a:rPr>
              <a:t> ile 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err="1">
                <a:latin typeface="Arial"/>
                <a:cs typeface="Arial"/>
              </a:rPr>
              <a:t>Embeddings</a:t>
            </a:r>
            <a:endParaRPr lang="tr-TR" sz="1800" b="1" dirty="0">
              <a:latin typeface="Arial"/>
              <a:cs typeface="Arial"/>
            </a:endParaRP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11 Mayıs</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72EBF-9EFF-6FAB-3557-052AAEBA273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3" name="TextBox 2">
            <a:extLst>
              <a:ext uri="{FF2B5EF4-FFF2-40B4-BE49-F238E27FC236}">
                <a16:creationId xmlns:a16="http://schemas.microsoft.com/office/drawing/2014/main" id="{FD0428F7-5959-EE26-8E66-662B2ABE0141}"/>
              </a:ext>
            </a:extLst>
          </p:cNvPr>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en-US" sz="2400" b="1" i="0" dirty="0">
                <a:solidFill>
                  <a:srgbClr val="7030A0"/>
                </a:solidFill>
                <a:effectLst/>
              </a:rPr>
              <a:t>Extracting Word Embedding Vectors</a:t>
            </a:r>
          </a:p>
        </p:txBody>
      </p:sp>
      <p:pic>
        <p:nvPicPr>
          <p:cNvPr id="4" name="Picture 3">
            <a:extLst>
              <a:ext uri="{FF2B5EF4-FFF2-40B4-BE49-F238E27FC236}">
                <a16:creationId xmlns:a16="http://schemas.microsoft.com/office/drawing/2014/main" id="{5931695E-F61C-739B-87DA-007A6D169CCB}"/>
              </a:ext>
            </a:extLst>
          </p:cNvPr>
          <p:cNvPicPr>
            <a:picLocks noChangeAspect="1"/>
          </p:cNvPicPr>
          <p:nvPr/>
        </p:nvPicPr>
        <p:blipFill>
          <a:blip r:embed="rId2"/>
          <a:stretch>
            <a:fillRect/>
          </a:stretch>
        </p:blipFill>
        <p:spPr>
          <a:xfrm>
            <a:off x="3227761" y="1033050"/>
            <a:ext cx="5736478" cy="1473736"/>
          </a:xfrm>
          <a:prstGeom prst="rect">
            <a:avLst/>
          </a:prstGeom>
        </p:spPr>
      </p:pic>
      <p:pic>
        <p:nvPicPr>
          <p:cNvPr id="5" name="Picture 4">
            <a:extLst>
              <a:ext uri="{FF2B5EF4-FFF2-40B4-BE49-F238E27FC236}">
                <a16:creationId xmlns:a16="http://schemas.microsoft.com/office/drawing/2014/main" id="{3DE7694C-C2BE-030F-5474-441FD0C05153}"/>
              </a:ext>
            </a:extLst>
          </p:cNvPr>
          <p:cNvPicPr>
            <a:picLocks noChangeAspect="1"/>
          </p:cNvPicPr>
          <p:nvPr/>
        </p:nvPicPr>
        <p:blipFill>
          <a:blip r:embed="rId3"/>
          <a:stretch>
            <a:fillRect/>
          </a:stretch>
        </p:blipFill>
        <p:spPr>
          <a:xfrm>
            <a:off x="3227761" y="2661326"/>
            <a:ext cx="6065249" cy="1189593"/>
          </a:xfrm>
          <a:prstGeom prst="rect">
            <a:avLst/>
          </a:prstGeom>
        </p:spPr>
      </p:pic>
      <p:pic>
        <p:nvPicPr>
          <p:cNvPr id="6" name="Picture 5">
            <a:extLst>
              <a:ext uri="{FF2B5EF4-FFF2-40B4-BE49-F238E27FC236}">
                <a16:creationId xmlns:a16="http://schemas.microsoft.com/office/drawing/2014/main" id="{F63605DB-8947-259E-14DD-D19FABF2C5EB}"/>
              </a:ext>
            </a:extLst>
          </p:cNvPr>
          <p:cNvPicPr>
            <a:picLocks noChangeAspect="1"/>
          </p:cNvPicPr>
          <p:nvPr/>
        </p:nvPicPr>
        <p:blipFill>
          <a:blip r:embed="rId4"/>
          <a:stretch>
            <a:fillRect/>
          </a:stretch>
        </p:blipFill>
        <p:spPr>
          <a:xfrm>
            <a:off x="3080299" y="4005459"/>
            <a:ext cx="6031402" cy="1182955"/>
          </a:xfrm>
          <a:prstGeom prst="rect">
            <a:avLst/>
          </a:prstGeom>
        </p:spPr>
      </p:pic>
      <p:pic>
        <p:nvPicPr>
          <p:cNvPr id="7" name="Picture 6">
            <a:extLst>
              <a:ext uri="{FF2B5EF4-FFF2-40B4-BE49-F238E27FC236}">
                <a16:creationId xmlns:a16="http://schemas.microsoft.com/office/drawing/2014/main" id="{D708D1C7-4453-54BB-BA44-4AAE1708C4DC}"/>
              </a:ext>
            </a:extLst>
          </p:cNvPr>
          <p:cNvPicPr>
            <a:picLocks noChangeAspect="1"/>
          </p:cNvPicPr>
          <p:nvPr/>
        </p:nvPicPr>
        <p:blipFill>
          <a:blip r:embed="rId5"/>
          <a:stretch>
            <a:fillRect/>
          </a:stretch>
        </p:blipFill>
        <p:spPr>
          <a:xfrm>
            <a:off x="3700683" y="5405712"/>
            <a:ext cx="4775200" cy="1371600"/>
          </a:xfrm>
          <a:prstGeom prst="rect">
            <a:avLst/>
          </a:prstGeom>
        </p:spPr>
      </p:pic>
      <p:sp>
        <p:nvSpPr>
          <p:cNvPr id="8" name="TextBox 7">
            <a:extLst>
              <a:ext uri="{FF2B5EF4-FFF2-40B4-BE49-F238E27FC236}">
                <a16:creationId xmlns:a16="http://schemas.microsoft.com/office/drawing/2014/main" id="{8029E485-4F15-8E4A-B271-1924E71D4040}"/>
              </a:ext>
            </a:extLst>
          </p:cNvPr>
          <p:cNvSpPr txBox="1"/>
          <p:nvPr/>
        </p:nvSpPr>
        <p:spPr>
          <a:xfrm>
            <a:off x="1879037" y="5722180"/>
            <a:ext cx="1178143" cy="369332"/>
          </a:xfrm>
          <a:prstGeom prst="rect">
            <a:avLst/>
          </a:prstGeom>
          <a:noFill/>
        </p:spPr>
        <p:txBody>
          <a:bodyPr wrap="none" rtlCol="0">
            <a:spAutoFit/>
          </a:bodyPr>
          <a:lstStyle/>
          <a:p>
            <a:r>
              <a:rPr lang="en-TR" dirty="0"/>
              <a:t>Average -&gt;</a:t>
            </a:r>
          </a:p>
        </p:txBody>
      </p:sp>
    </p:spTree>
    <p:extLst>
      <p:ext uri="{BB962C8B-B14F-4D97-AF65-F5344CB8AC3E}">
        <p14:creationId xmlns:p14="http://schemas.microsoft.com/office/powerpoint/2010/main" val="236523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72EBF-9EFF-6FAB-3557-052AAEBA273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3" name="TextBox 2">
            <a:extLst>
              <a:ext uri="{FF2B5EF4-FFF2-40B4-BE49-F238E27FC236}">
                <a16:creationId xmlns:a16="http://schemas.microsoft.com/office/drawing/2014/main" id="{FD0428F7-5959-EE26-8E66-662B2ABE0141}"/>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en-US" sz="2400" b="1" i="0" dirty="0">
                <a:solidFill>
                  <a:srgbClr val="7030A0"/>
                </a:solidFill>
                <a:effectLst/>
              </a:rPr>
              <a:t>Evaluation</a:t>
            </a:r>
          </a:p>
        </p:txBody>
      </p:sp>
      <p:sp>
        <p:nvSpPr>
          <p:cNvPr id="9" name="TextBox 8">
            <a:extLst>
              <a:ext uri="{FF2B5EF4-FFF2-40B4-BE49-F238E27FC236}">
                <a16:creationId xmlns:a16="http://schemas.microsoft.com/office/drawing/2014/main" id="{8078E802-006C-394D-D262-F566C475661D}"/>
              </a:ext>
            </a:extLst>
          </p:cNvPr>
          <p:cNvSpPr txBox="1"/>
          <p:nvPr/>
        </p:nvSpPr>
        <p:spPr>
          <a:xfrm>
            <a:off x="939507" y="1370379"/>
            <a:ext cx="1042914" cy="3693319"/>
          </a:xfrm>
          <a:prstGeom prst="rect">
            <a:avLst/>
          </a:prstGeom>
          <a:noFill/>
        </p:spPr>
        <p:txBody>
          <a:bodyPr wrap="none" rtlCol="0">
            <a:spAutoFit/>
          </a:bodyPr>
          <a:lstStyle/>
          <a:p>
            <a:r>
              <a:rPr lang="en-TR" b="1" dirty="0"/>
              <a:t>Instrinsic</a:t>
            </a:r>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r>
              <a:rPr lang="en-TR" b="1" dirty="0"/>
              <a:t>Extrinsic</a:t>
            </a:r>
          </a:p>
        </p:txBody>
      </p:sp>
      <p:pic>
        <p:nvPicPr>
          <p:cNvPr id="10" name="Picture 9">
            <a:extLst>
              <a:ext uri="{FF2B5EF4-FFF2-40B4-BE49-F238E27FC236}">
                <a16:creationId xmlns:a16="http://schemas.microsoft.com/office/drawing/2014/main" id="{F434E7F7-8DE2-3F3E-72A6-0FB217EB8CD7}"/>
              </a:ext>
            </a:extLst>
          </p:cNvPr>
          <p:cNvPicPr>
            <a:picLocks noChangeAspect="1"/>
          </p:cNvPicPr>
          <p:nvPr/>
        </p:nvPicPr>
        <p:blipFill>
          <a:blip r:embed="rId3"/>
          <a:stretch>
            <a:fillRect/>
          </a:stretch>
        </p:blipFill>
        <p:spPr>
          <a:xfrm>
            <a:off x="2074324" y="1132961"/>
            <a:ext cx="3956026" cy="2058621"/>
          </a:xfrm>
          <a:prstGeom prst="rect">
            <a:avLst/>
          </a:prstGeom>
        </p:spPr>
      </p:pic>
      <p:pic>
        <p:nvPicPr>
          <p:cNvPr id="11" name="Picture 2" descr="image">
            <a:extLst>
              <a:ext uri="{FF2B5EF4-FFF2-40B4-BE49-F238E27FC236}">
                <a16:creationId xmlns:a16="http://schemas.microsoft.com/office/drawing/2014/main" id="{AD159840-C21C-4071-12CE-766677D8ED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20" r="12390"/>
          <a:stretch/>
        </p:blipFill>
        <p:spPr bwMode="auto">
          <a:xfrm>
            <a:off x="6133324" y="782712"/>
            <a:ext cx="5874327" cy="27591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191C2E3-AD31-5E5B-C68C-A6245826224F}"/>
              </a:ext>
            </a:extLst>
          </p:cNvPr>
          <p:cNvSpPr txBox="1"/>
          <p:nvPr/>
        </p:nvSpPr>
        <p:spPr>
          <a:xfrm>
            <a:off x="2701636" y="4668982"/>
            <a:ext cx="4953728" cy="369332"/>
          </a:xfrm>
          <a:prstGeom prst="rect">
            <a:avLst/>
          </a:prstGeom>
          <a:noFill/>
        </p:spPr>
        <p:txBody>
          <a:bodyPr wrap="none" rtlCol="0">
            <a:spAutoFit/>
          </a:bodyPr>
          <a:lstStyle/>
          <a:p>
            <a:r>
              <a:rPr lang="en-TR" dirty="0"/>
              <a:t>Text Classification, Named Entity Recognation etc. </a:t>
            </a:r>
          </a:p>
        </p:txBody>
      </p:sp>
    </p:spTree>
    <p:extLst>
      <p:ext uri="{BB962C8B-B14F-4D97-AF65-F5344CB8AC3E}">
        <p14:creationId xmlns:p14="http://schemas.microsoft.com/office/powerpoint/2010/main" val="2180423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6F08CCF9-D24A-E2A1-4D6B-E3BE628B9047}"/>
              </a:ext>
            </a:extLst>
          </p:cNvPr>
          <p:cNvPicPr>
            <a:picLocks noChangeAspect="1"/>
          </p:cNvPicPr>
          <p:nvPr/>
        </p:nvPicPr>
        <p:blipFill>
          <a:blip r:embed="rId3"/>
          <a:stretch>
            <a:fillRect/>
          </a:stretch>
        </p:blipFill>
        <p:spPr>
          <a:xfrm>
            <a:off x="2703068" y="678684"/>
            <a:ext cx="6273800" cy="3771900"/>
          </a:xfrm>
          <a:prstGeom prst="rect">
            <a:avLst/>
          </a:prstGeom>
        </p:spPr>
      </p:pic>
      <p:pic>
        <p:nvPicPr>
          <p:cNvPr id="4" name="Picture 3">
            <a:extLst>
              <a:ext uri="{FF2B5EF4-FFF2-40B4-BE49-F238E27FC236}">
                <a16:creationId xmlns:a16="http://schemas.microsoft.com/office/drawing/2014/main" id="{92DFB43E-7388-04F1-AAAA-C13B8DF92298}"/>
              </a:ext>
            </a:extLst>
          </p:cNvPr>
          <p:cNvPicPr>
            <a:picLocks noChangeAspect="1"/>
          </p:cNvPicPr>
          <p:nvPr/>
        </p:nvPicPr>
        <p:blipFill>
          <a:blip r:embed="rId4"/>
          <a:stretch>
            <a:fillRect/>
          </a:stretch>
        </p:blipFill>
        <p:spPr>
          <a:xfrm>
            <a:off x="649224" y="4571957"/>
            <a:ext cx="10664952" cy="1830066"/>
          </a:xfrm>
          <a:prstGeom prst="rect">
            <a:avLst/>
          </a:prstGeom>
        </p:spPr>
      </p:pic>
    </p:spTree>
    <p:extLst>
      <p:ext uri="{BB962C8B-B14F-4D97-AF65-F5344CB8AC3E}">
        <p14:creationId xmlns:p14="http://schemas.microsoft.com/office/powerpoint/2010/main" val="191183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9" name="Picture 8">
            <a:extLst>
              <a:ext uri="{FF2B5EF4-FFF2-40B4-BE49-F238E27FC236}">
                <a16:creationId xmlns:a16="http://schemas.microsoft.com/office/drawing/2014/main" id="{F2A5C9F9-059C-C0E7-7725-CAC576712CE8}"/>
              </a:ext>
            </a:extLst>
          </p:cNvPr>
          <p:cNvPicPr>
            <a:picLocks noChangeAspect="1"/>
          </p:cNvPicPr>
          <p:nvPr/>
        </p:nvPicPr>
        <p:blipFill>
          <a:blip r:embed="rId3"/>
          <a:stretch>
            <a:fillRect/>
          </a:stretch>
        </p:blipFill>
        <p:spPr>
          <a:xfrm>
            <a:off x="539496" y="1160557"/>
            <a:ext cx="9957816" cy="4526280"/>
          </a:xfrm>
          <a:prstGeom prst="rect">
            <a:avLst/>
          </a:prstGeom>
        </p:spPr>
      </p:pic>
    </p:spTree>
    <p:extLst>
      <p:ext uri="{BB962C8B-B14F-4D97-AF65-F5344CB8AC3E}">
        <p14:creationId xmlns:p14="http://schemas.microsoft.com/office/powerpoint/2010/main" val="140321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54D03B86-6D74-68C6-5C90-F6796589A088}"/>
              </a:ext>
            </a:extLst>
          </p:cNvPr>
          <p:cNvPicPr>
            <a:picLocks noChangeAspect="1"/>
          </p:cNvPicPr>
          <p:nvPr/>
        </p:nvPicPr>
        <p:blipFill>
          <a:blip r:embed="rId3"/>
          <a:stretch>
            <a:fillRect/>
          </a:stretch>
        </p:blipFill>
        <p:spPr>
          <a:xfrm>
            <a:off x="1505881" y="1339489"/>
            <a:ext cx="8788761" cy="4573461"/>
          </a:xfrm>
          <a:prstGeom prst="rect">
            <a:avLst/>
          </a:prstGeom>
        </p:spPr>
      </p:pic>
    </p:spTree>
    <p:extLst>
      <p:ext uri="{BB962C8B-B14F-4D97-AF65-F5344CB8AC3E}">
        <p14:creationId xmlns:p14="http://schemas.microsoft.com/office/powerpoint/2010/main" val="563863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1275363E-B11C-D57D-DABE-1CD115BE620F}"/>
              </a:ext>
            </a:extLst>
          </p:cNvPr>
          <p:cNvPicPr>
            <a:picLocks noChangeAspect="1"/>
          </p:cNvPicPr>
          <p:nvPr/>
        </p:nvPicPr>
        <p:blipFill>
          <a:blip r:embed="rId3"/>
          <a:stretch>
            <a:fillRect/>
          </a:stretch>
        </p:blipFill>
        <p:spPr>
          <a:xfrm>
            <a:off x="1746503" y="2935401"/>
            <a:ext cx="7772400" cy="1900461"/>
          </a:xfrm>
          <a:prstGeom prst="rect">
            <a:avLst/>
          </a:prstGeom>
        </p:spPr>
      </p:pic>
      <p:pic>
        <p:nvPicPr>
          <p:cNvPr id="4" name="Picture 3">
            <a:extLst>
              <a:ext uri="{FF2B5EF4-FFF2-40B4-BE49-F238E27FC236}">
                <a16:creationId xmlns:a16="http://schemas.microsoft.com/office/drawing/2014/main" id="{4E94DC83-02B3-D5C5-66CB-59A94B30830A}"/>
              </a:ext>
            </a:extLst>
          </p:cNvPr>
          <p:cNvPicPr>
            <a:picLocks noChangeAspect="1"/>
          </p:cNvPicPr>
          <p:nvPr/>
        </p:nvPicPr>
        <p:blipFill>
          <a:blip r:embed="rId4"/>
          <a:stretch>
            <a:fillRect/>
          </a:stretch>
        </p:blipFill>
        <p:spPr>
          <a:xfrm>
            <a:off x="3772710" y="1084361"/>
            <a:ext cx="4646579" cy="495247"/>
          </a:xfrm>
          <a:prstGeom prst="rect">
            <a:avLst/>
          </a:prstGeom>
        </p:spPr>
      </p:pic>
      <p:pic>
        <p:nvPicPr>
          <p:cNvPr id="7" name="Picture 6">
            <a:extLst>
              <a:ext uri="{FF2B5EF4-FFF2-40B4-BE49-F238E27FC236}">
                <a16:creationId xmlns:a16="http://schemas.microsoft.com/office/drawing/2014/main" id="{E0C243FF-B3D3-3F06-FBB2-301728120D6C}"/>
              </a:ext>
            </a:extLst>
          </p:cNvPr>
          <p:cNvPicPr>
            <a:picLocks noChangeAspect="1"/>
          </p:cNvPicPr>
          <p:nvPr/>
        </p:nvPicPr>
        <p:blipFill>
          <a:blip r:embed="rId5"/>
          <a:stretch>
            <a:fillRect/>
          </a:stretch>
        </p:blipFill>
        <p:spPr>
          <a:xfrm>
            <a:off x="8210803" y="2495752"/>
            <a:ext cx="1308100" cy="3111500"/>
          </a:xfrm>
          <a:prstGeom prst="rect">
            <a:avLst/>
          </a:prstGeom>
        </p:spPr>
      </p:pic>
    </p:spTree>
    <p:extLst>
      <p:ext uri="{BB962C8B-B14F-4D97-AF65-F5344CB8AC3E}">
        <p14:creationId xmlns:p14="http://schemas.microsoft.com/office/powerpoint/2010/main" val="38163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A3049FE9-F51A-7F1B-CE30-DB110CA2AAE7}"/>
              </a:ext>
            </a:extLst>
          </p:cNvPr>
          <p:cNvPicPr>
            <a:picLocks noChangeAspect="1"/>
          </p:cNvPicPr>
          <p:nvPr/>
        </p:nvPicPr>
        <p:blipFill>
          <a:blip r:embed="rId3"/>
          <a:stretch>
            <a:fillRect/>
          </a:stretch>
        </p:blipFill>
        <p:spPr>
          <a:xfrm>
            <a:off x="200620" y="867748"/>
            <a:ext cx="3319059" cy="3460992"/>
          </a:xfrm>
          <a:prstGeom prst="rect">
            <a:avLst/>
          </a:prstGeom>
        </p:spPr>
      </p:pic>
      <p:pic>
        <p:nvPicPr>
          <p:cNvPr id="4" name="Picture 3">
            <a:extLst>
              <a:ext uri="{FF2B5EF4-FFF2-40B4-BE49-F238E27FC236}">
                <a16:creationId xmlns:a16="http://schemas.microsoft.com/office/drawing/2014/main" id="{CD87696B-9BDE-C0C8-E727-352502351349}"/>
              </a:ext>
            </a:extLst>
          </p:cNvPr>
          <p:cNvPicPr>
            <a:picLocks noChangeAspect="1"/>
          </p:cNvPicPr>
          <p:nvPr/>
        </p:nvPicPr>
        <p:blipFill>
          <a:blip r:embed="rId4"/>
          <a:stretch>
            <a:fillRect/>
          </a:stretch>
        </p:blipFill>
        <p:spPr>
          <a:xfrm>
            <a:off x="4052337" y="929349"/>
            <a:ext cx="7734300" cy="3365500"/>
          </a:xfrm>
          <a:prstGeom prst="rect">
            <a:avLst/>
          </a:prstGeom>
        </p:spPr>
      </p:pic>
      <p:pic>
        <p:nvPicPr>
          <p:cNvPr id="6" name="Picture 5">
            <a:extLst>
              <a:ext uri="{FF2B5EF4-FFF2-40B4-BE49-F238E27FC236}">
                <a16:creationId xmlns:a16="http://schemas.microsoft.com/office/drawing/2014/main" id="{B1FDDE9C-078F-5531-2AC2-ECF766566335}"/>
              </a:ext>
            </a:extLst>
          </p:cNvPr>
          <p:cNvPicPr>
            <a:picLocks noChangeAspect="1"/>
          </p:cNvPicPr>
          <p:nvPr/>
        </p:nvPicPr>
        <p:blipFill>
          <a:blip r:embed="rId5"/>
          <a:stretch>
            <a:fillRect/>
          </a:stretch>
        </p:blipFill>
        <p:spPr>
          <a:xfrm>
            <a:off x="833374" y="4918681"/>
            <a:ext cx="3704590" cy="1386127"/>
          </a:xfrm>
          <a:prstGeom prst="rect">
            <a:avLst/>
          </a:prstGeom>
        </p:spPr>
      </p:pic>
      <p:pic>
        <p:nvPicPr>
          <p:cNvPr id="7" name="Picture 6">
            <a:extLst>
              <a:ext uri="{FF2B5EF4-FFF2-40B4-BE49-F238E27FC236}">
                <a16:creationId xmlns:a16="http://schemas.microsoft.com/office/drawing/2014/main" id="{25B833DD-4B45-0544-68CA-525592E0DEC7}"/>
              </a:ext>
            </a:extLst>
          </p:cNvPr>
          <p:cNvPicPr>
            <a:picLocks noChangeAspect="1"/>
          </p:cNvPicPr>
          <p:nvPr/>
        </p:nvPicPr>
        <p:blipFill>
          <a:blip r:embed="rId6"/>
          <a:stretch>
            <a:fillRect/>
          </a:stretch>
        </p:blipFill>
        <p:spPr>
          <a:xfrm>
            <a:off x="3493537" y="4756877"/>
            <a:ext cx="1117600" cy="419100"/>
          </a:xfrm>
          <a:prstGeom prst="rect">
            <a:avLst/>
          </a:prstGeom>
        </p:spPr>
      </p:pic>
      <p:pic>
        <p:nvPicPr>
          <p:cNvPr id="8" name="Picture 7">
            <a:extLst>
              <a:ext uri="{FF2B5EF4-FFF2-40B4-BE49-F238E27FC236}">
                <a16:creationId xmlns:a16="http://schemas.microsoft.com/office/drawing/2014/main" id="{67E5FED8-6A26-F849-4E1C-EE6F0FEDB0AB}"/>
              </a:ext>
            </a:extLst>
          </p:cNvPr>
          <p:cNvPicPr>
            <a:picLocks noChangeAspect="1"/>
          </p:cNvPicPr>
          <p:nvPr/>
        </p:nvPicPr>
        <p:blipFill>
          <a:blip r:embed="rId7"/>
          <a:stretch>
            <a:fillRect/>
          </a:stretch>
        </p:blipFill>
        <p:spPr>
          <a:xfrm>
            <a:off x="5412487" y="5492454"/>
            <a:ext cx="6462521" cy="514900"/>
          </a:xfrm>
          <a:prstGeom prst="rect">
            <a:avLst/>
          </a:prstGeom>
        </p:spPr>
      </p:pic>
      <p:pic>
        <p:nvPicPr>
          <p:cNvPr id="9" name="Picture 8">
            <a:extLst>
              <a:ext uri="{FF2B5EF4-FFF2-40B4-BE49-F238E27FC236}">
                <a16:creationId xmlns:a16="http://schemas.microsoft.com/office/drawing/2014/main" id="{606F43AE-2A13-A152-4E96-C4FA768BF21D}"/>
              </a:ext>
            </a:extLst>
          </p:cNvPr>
          <p:cNvPicPr>
            <a:picLocks noChangeAspect="1"/>
          </p:cNvPicPr>
          <p:nvPr/>
        </p:nvPicPr>
        <p:blipFill>
          <a:blip r:embed="rId8"/>
          <a:stretch>
            <a:fillRect/>
          </a:stretch>
        </p:blipFill>
        <p:spPr>
          <a:xfrm>
            <a:off x="9009888" y="4413086"/>
            <a:ext cx="834389" cy="1336818"/>
          </a:xfrm>
          <a:prstGeom prst="rect">
            <a:avLst/>
          </a:prstGeom>
        </p:spPr>
      </p:pic>
    </p:spTree>
    <p:extLst>
      <p:ext uri="{BB962C8B-B14F-4D97-AF65-F5344CB8AC3E}">
        <p14:creationId xmlns:p14="http://schemas.microsoft.com/office/powerpoint/2010/main" val="302757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2627A054-C605-89E2-B654-2484FAAADF6C}"/>
              </a:ext>
            </a:extLst>
          </p:cNvPr>
          <p:cNvPicPr>
            <a:picLocks noChangeAspect="1"/>
          </p:cNvPicPr>
          <p:nvPr/>
        </p:nvPicPr>
        <p:blipFill>
          <a:blip r:embed="rId3"/>
          <a:stretch>
            <a:fillRect/>
          </a:stretch>
        </p:blipFill>
        <p:spPr>
          <a:xfrm>
            <a:off x="1299642" y="1000091"/>
            <a:ext cx="9577281" cy="4857817"/>
          </a:xfrm>
          <a:prstGeom prst="rect">
            <a:avLst/>
          </a:prstGeom>
        </p:spPr>
      </p:pic>
      <p:sp>
        <p:nvSpPr>
          <p:cNvPr id="6" name="TextBox 5">
            <a:extLst>
              <a:ext uri="{FF2B5EF4-FFF2-40B4-BE49-F238E27FC236}">
                <a16:creationId xmlns:a16="http://schemas.microsoft.com/office/drawing/2014/main" id="{81E73736-A72E-C429-6643-0AC7B94A8289}"/>
              </a:ext>
            </a:extLst>
          </p:cNvPr>
          <p:cNvSpPr txBox="1"/>
          <p:nvPr/>
        </p:nvSpPr>
        <p:spPr>
          <a:xfrm>
            <a:off x="8134275" y="6281022"/>
            <a:ext cx="2707216" cy="369332"/>
          </a:xfrm>
          <a:prstGeom prst="rect">
            <a:avLst/>
          </a:prstGeom>
          <a:noFill/>
        </p:spPr>
        <p:txBody>
          <a:bodyPr wrap="none" rtlCol="0">
            <a:spAutoFit/>
          </a:bodyPr>
          <a:lstStyle/>
          <a:p>
            <a:r>
              <a:rPr lang="en-TR" dirty="0">
                <a:solidFill>
                  <a:srgbClr val="FF0000"/>
                </a:solidFill>
              </a:rPr>
              <a:t>Computationally intensive!</a:t>
            </a:r>
          </a:p>
        </p:txBody>
      </p:sp>
    </p:spTree>
    <p:extLst>
      <p:ext uri="{BB962C8B-B14F-4D97-AF65-F5344CB8AC3E}">
        <p14:creationId xmlns:p14="http://schemas.microsoft.com/office/powerpoint/2010/main" val="325327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E72F4C20-7EFC-A158-CE10-DE79E03437C2}"/>
              </a:ext>
            </a:extLst>
          </p:cNvPr>
          <p:cNvPicPr>
            <a:picLocks noChangeAspect="1"/>
          </p:cNvPicPr>
          <p:nvPr/>
        </p:nvPicPr>
        <p:blipFill rotWithShape="1">
          <a:blip r:embed="rId3"/>
          <a:srcRect b="56759"/>
          <a:stretch/>
        </p:blipFill>
        <p:spPr>
          <a:xfrm>
            <a:off x="720165" y="442679"/>
            <a:ext cx="4089400" cy="1735328"/>
          </a:xfrm>
          <a:prstGeom prst="rect">
            <a:avLst/>
          </a:prstGeom>
        </p:spPr>
      </p:pic>
      <p:pic>
        <p:nvPicPr>
          <p:cNvPr id="4" name="Picture 3">
            <a:extLst>
              <a:ext uri="{FF2B5EF4-FFF2-40B4-BE49-F238E27FC236}">
                <a16:creationId xmlns:a16="http://schemas.microsoft.com/office/drawing/2014/main" id="{8ABCC910-541B-DBE0-253C-F7A9C471E505}"/>
              </a:ext>
            </a:extLst>
          </p:cNvPr>
          <p:cNvPicPr>
            <a:picLocks noChangeAspect="1"/>
          </p:cNvPicPr>
          <p:nvPr/>
        </p:nvPicPr>
        <p:blipFill>
          <a:blip r:embed="rId4"/>
          <a:stretch>
            <a:fillRect/>
          </a:stretch>
        </p:blipFill>
        <p:spPr>
          <a:xfrm>
            <a:off x="133317" y="2719095"/>
            <a:ext cx="3530600" cy="3619500"/>
          </a:xfrm>
          <a:prstGeom prst="rect">
            <a:avLst/>
          </a:prstGeom>
        </p:spPr>
      </p:pic>
      <p:pic>
        <p:nvPicPr>
          <p:cNvPr id="7" name="Picture 6">
            <a:extLst>
              <a:ext uri="{FF2B5EF4-FFF2-40B4-BE49-F238E27FC236}">
                <a16:creationId xmlns:a16="http://schemas.microsoft.com/office/drawing/2014/main" id="{E1B0AF26-A863-00C1-795C-7FB5E606DBEE}"/>
              </a:ext>
            </a:extLst>
          </p:cNvPr>
          <p:cNvPicPr>
            <a:picLocks noChangeAspect="1"/>
          </p:cNvPicPr>
          <p:nvPr/>
        </p:nvPicPr>
        <p:blipFill>
          <a:blip r:embed="rId5"/>
          <a:stretch>
            <a:fillRect/>
          </a:stretch>
        </p:blipFill>
        <p:spPr>
          <a:xfrm>
            <a:off x="4286283" y="2328794"/>
            <a:ext cx="7772400" cy="4141953"/>
          </a:xfrm>
          <a:prstGeom prst="rect">
            <a:avLst/>
          </a:prstGeom>
        </p:spPr>
      </p:pic>
      <p:pic>
        <p:nvPicPr>
          <p:cNvPr id="8" name="Picture 7">
            <a:extLst>
              <a:ext uri="{FF2B5EF4-FFF2-40B4-BE49-F238E27FC236}">
                <a16:creationId xmlns:a16="http://schemas.microsoft.com/office/drawing/2014/main" id="{43AB017B-691B-FCEE-AF64-0EC00B9D0522}"/>
              </a:ext>
            </a:extLst>
          </p:cNvPr>
          <p:cNvPicPr>
            <a:picLocks noChangeAspect="1"/>
          </p:cNvPicPr>
          <p:nvPr/>
        </p:nvPicPr>
        <p:blipFill>
          <a:blip r:embed="rId6"/>
          <a:stretch>
            <a:fillRect/>
          </a:stretch>
        </p:blipFill>
        <p:spPr>
          <a:xfrm>
            <a:off x="6235733" y="779505"/>
            <a:ext cx="4279900" cy="1422400"/>
          </a:xfrm>
          <a:prstGeom prst="rect">
            <a:avLst/>
          </a:prstGeom>
        </p:spPr>
      </p:pic>
      <p:cxnSp>
        <p:nvCxnSpPr>
          <p:cNvPr id="11" name="Straight Connector 10">
            <a:extLst>
              <a:ext uri="{FF2B5EF4-FFF2-40B4-BE49-F238E27FC236}">
                <a16:creationId xmlns:a16="http://schemas.microsoft.com/office/drawing/2014/main" id="{9C9AA58A-ABB3-575B-236A-CF48B3408E73}"/>
              </a:ext>
            </a:extLst>
          </p:cNvPr>
          <p:cNvCxnSpPr>
            <a:cxnSpLocks/>
          </p:cNvCxnSpPr>
          <p:nvPr/>
        </p:nvCxnSpPr>
        <p:spPr>
          <a:xfrm>
            <a:off x="1584960" y="2358369"/>
            <a:ext cx="8510016"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Oval 13">
            <a:extLst>
              <a:ext uri="{FF2B5EF4-FFF2-40B4-BE49-F238E27FC236}">
                <a16:creationId xmlns:a16="http://schemas.microsoft.com/office/drawing/2014/main" id="{D7B447BF-2F9D-9359-84BA-CFC26C2088A8}"/>
              </a:ext>
            </a:extLst>
          </p:cNvPr>
          <p:cNvSpPr/>
          <p:nvPr/>
        </p:nvSpPr>
        <p:spPr>
          <a:xfrm>
            <a:off x="27473" y="354526"/>
            <a:ext cx="488475" cy="5641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R" dirty="0"/>
              <a:t>1</a:t>
            </a:r>
          </a:p>
        </p:txBody>
      </p:sp>
      <p:pic>
        <p:nvPicPr>
          <p:cNvPr id="15" name="Picture 14">
            <a:extLst>
              <a:ext uri="{FF2B5EF4-FFF2-40B4-BE49-F238E27FC236}">
                <a16:creationId xmlns:a16="http://schemas.microsoft.com/office/drawing/2014/main" id="{D694D359-758F-A745-47A0-6FEE2F653FA8}"/>
              </a:ext>
            </a:extLst>
          </p:cNvPr>
          <p:cNvPicPr>
            <a:picLocks noChangeAspect="1"/>
          </p:cNvPicPr>
          <p:nvPr/>
        </p:nvPicPr>
        <p:blipFill>
          <a:blip r:embed="rId6"/>
          <a:stretch>
            <a:fillRect/>
          </a:stretch>
        </p:blipFill>
        <p:spPr>
          <a:xfrm>
            <a:off x="3956050" y="2717800"/>
            <a:ext cx="4279900" cy="1422400"/>
          </a:xfrm>
          <a:prstGeom prst="rect">
            <a:avLst/>
          </a:prstGeom>
        </p:spPr>
      </p:pic>
      <p:sp>
        <p:nvSpPr>
          <p:cNvPr id="16" name="Oval 15">
            <a:extLst>
              <a:ext uri="{FF2B5EF4-FFF2-40B4-BE49-F238E27FC236}">
                <a16:creationId xmlns:a16="http://schemas.microsoft.com/office/drawing/2014/main" id="{FC139C72-26A1-9866-85A5-98659E3F3306}"/>
              </a:ext>
            </a:extLst>
          </p:cNvPr>
          <p:cNvSpPr/>
          <p:nvPr/>
        </p:nvSpPr>
        <p:spPr>
          <a:xfrm>
            <a:off x="27474" y="2328794"/>
            <a:ext cx="488475" cy="5641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R" dirty="0"/>
              <a:t>2</a:t>
            </a:r>
          </a:p>
        </p:txBody>
      </p:sp>
      <p:sp>
        <p:nvSpPr>
          <p:cNvPr id="17" name="Right Arrow 16">
            <a:extLst>
              <a:ext uri="{FF2B5EF4-FFF2-40B4-BE49-F238E27FC236}">
                <a16:creationId xmlns:a16="http://schemas.microsoft.com/office/drawing/2014/main" id="{7548D974-BB91-5D15-E713-2772ED3295B9}"/>
              </a:ext>
            </a:extLst>
          </p:cNvPr>
          <p:cNvSpPr/>
          <p:nvPr/>
        </p:nvSpPr>
        <p:spPr>
          <a:xfrm>
            <a:off x="5156889" y="1404282"/>
            <a:ext cx="731520" cy="24384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TR"/>
          </a:p>
        </p:txBody>
      </p:sp>
      <p:sp>
        <p:nvSpPr>
          <p:cNvPr id="18" name="Right Arrow 17">
            <a:extLst>
              <a:ext uri="{FF2B5EF4-FFF2-40B4-BE49-F238E27FC236}">
                <a16:creationId xmlns:a16="http://schemas.microsoft.com/office/drawing/2014/main" id="{4915315F-5520-1FE5-EBF1-688049959D2F}"/>
              </a:ext>
            </a:extLst>
          </p:cNvPr>
          <p:cNvSpPr/>
          <p:nvPr/>
        </p:nvSpPr>
        <p:spPr>
          <a:xfrm>
            <a:off x="3554763" y="4810882"/>
            <a:ext cx="731520" cy="24384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TR"/>
          </a:p>
        </p:txBody>
      </p:sp>
      <p:sp>
        <p:nvSpPr>
          <p:cNvPr id="19" name="TextBox 18">
            <a:extLst>
              <a:ext uri="{FF2B5EF4-FFF2-40B4-BE49-F238E27FC236}">
                <a16:creationId xmlns:a16="http://schemas.microsoft.com/office/drawing/2014/main" id="{94EDE5DF-B05E-11ED-F256-9BABFEACB5E4}"/>
              </a:ext>
            </a:extLst>
          </p:cNvPr>
          <p:cNvSpPr txBox="1"/>
          <p:nvPr/>
        </p:nvSpPr>
        <p:spPr>
          <a:xfrm>
            <a:off x="9375648" y="6283349"/>
            <a:ext cx="2291781" cy="430887"/>
          </a:xfrm>
          <a:prstGeom prst="rect">
            <a:avLst/>
          </a:prstGeom>
          <a:noFill/>
        </p:spPr>
        <p:txBody>
          <a:bodyPr wrap="none" rtlCol="0">
            <a:spAutoFit/>
          </a:bodyPr>
          <a:lstStyle/>
          <a:p>
            <a:r>
              <a:rPr lang="en-TR" sz="2200" dirty="0"/>
              <a:t>Word2vec Hazır </a:t>
            </a:r>
            <a:r>
              <a:rPr lang="en-TR" sz="2200" dirty="0">
                <a:sym typeface="Wingdings" pitchFamily="2" charset="2"/>
              </a:rPr>
              <a:t></a:t>
            </a:r>
            <a:endParaRPr lang="en-TR" sz="2200" dirty="0"/>
          </a:p>
        </p:txBody>
      </p:sp>
    </p:spTree>
    <p:extLst>
      <p:ext uri="{BB962C8B-B14F-4D97-AF65-F5344CB8AC3E}">
        <p14:creationId xmlns:p14="http://schemas.microsoft.com/office/powerpoint/2010/main" val="337539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4" name="TextBox 3">
            <a:extLst>
              <a:ext uri="{FF2B5EF4-FFF2-40B4-BE49-F238E27FC236}">
                <a16:creationId xmlns:a16="http://schemas.microsoft.com/office/drawing/2014/main" id="{607F2016-1C7E-34BD-11ED-E8CCCF2DDBAF}"/>
              </a:ext>
            </a:extLst>
          </p:cNvPr>
          <p:cNvSpPr txBox="1"/>
          <p:nvPr/>
        </p:nvSpPr>
        <p:spPr>
          <a:xfrm>
            <a:off x="2154477" y="1142379"/>
            <a:ext cx="7484300" cy="369332"/>
          </a:xfrm>
          <a:prstGeom prst="rect">
            <a:avLst/>
          </a:prstGeom>
          <a:noFill/>
        </p:spPr>
        <p:txBody>
          <a:bodyPr wrap="square">
            <a:spAutoFit/>
          </a:bodyPr>
          <a:lstStyle/>
          <a:p>
            <a:r>
              <a:rPr lang="en-US" b="0" i="1" dirty="0">
                <a:solidFill>
                  <a:srgbClr val="292929"/>
                </a:solidFill>
                <a:effectLst/>
                <a:latin typeface="source-serif-pro"/>
              </a:rPr>
              <a:t>“You shall know a word by the company it keeps” — John Rupert Firth</a:t>
            </a:r>
            <a:endParaRPr lang="en-TR" dirty="0"/>
          </a:p>
        </p:txBody>
      </p:sp>
      <p:sp>
        <p:nvSpPr>
          <p:cNvPr id="8" name="TextBox 7">
            <a:extLst>
              <a:ext uri="{FF2B5EF4-FFF2-40B4-BE49-F238E27FC236}">
                <a16:creationId xmlns:a16="http://schemas.microsoft.com/office/drawing/2014/main" id="{959FE5B0-97C3-1268-FD8C-2094B07E825A}"/>
              </a:ext>
            </a:extLst>
          </p:cNvPr>
          <p:cNvSpPr txBox="1"/>
          <p:nvPr/>
        </p:nvSpPr>
        <p:spPr>
          <a:xfrm>
            <a:off x="0" y="2023138"/>
            <a:ext cx="8379911" cy="3139321"/>
          </a:xfrm>
          <a:prstGeom prst="rect">
            <a:avLst/>
          </a:prstGeom>
          <a:noFill/>
        </p:spPr>
        <p:txBody>
          <a:bodyPr wrap="square">
            <a:spAutoFit/>
          </a:bodyPr>
          <a:lstStyle/>
          <a:p>
            <a:pPr marL="285750" indent="-285750">
              <a:buFont typeface="Arial" panose="020B0604020202020204" pitchFamily="34" charset="0"/>
              <a:buChar char="•"/>
            </a:pPr>
            <a:r>
              <a:rPr lang="en-US" dirty="0"/>
              <a:t>Fixed size vectors are used where the size of the vector remains constant regardless of the number of unique words in the corpus.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Semantic information is incorporated in the vector representations.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Word2Vec vectors are highly efficient at grouping similar words together.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algorithm estimates the similarity of words based on their position in the corpus.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Words with similar meanings have similar vector representations. For instance, "Kid" and "Child" are similar words, and their vector representations will be similar.</a:t>
            </a:r>
          </a:p>
        </p:txBody>
      </p:sp>
      <p:pic>
        <p:nvPicPr>
          <p:cNvPr id="14338" name="Picture 2">
            <a:extLst>
              <a:ext uri="{FF2B5EF4-FFF2-40B4-BE49-F238E27FC236}">
                <a16:creationId xmlns:a16="http://schemas.microsoft.com/office/drawing/2014/main" id="{825D1B55-6778-AA9D-A6A7-C4920284C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1055" y="2023138"/>
            <a:ext cx="2863631" cy="315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755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Training &amp; </a:t>
            </a:r>
            <a:r>
              <a:rPr lang="tr-TR" sz="2400" b="1" dirty="0" err="1">
                <a:solidFill>
                  <a:srgbClr val="8316B5"/>
                </a:solidFill>
                <a:ea typeface="Arial" charset="0"/>
                <a:cs typeface="Arial"/>
              </a:rPr>
              <a:t>Prediction</a:t>
            </a:r>
            <a:endParaRPr lang="tr-TR" sz="24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1A6DCF8C-D333-AC10-3317-DB76CECD178B}"/>
              </a:ext>
            </a:extLst>
          </p:cNvPr>
          <p:cNvPicPr>
            <a:picLocks noChangeAspect="1"/>
          </p:cNvPicPr>
          <p:nvPr/>
        </p:nvPicPr>
        <p:blipFill>
          <a:blip r:embed="rId3"/>
          <a:stretch>
            <a:fillRect/>
          </a:stretch>
        </p:blipFill>
        <p:spPr>
          <a:xfrm>
            <a:off x="632196" y="1231392"/>
            <a:ext cx="5070611" cy="2414039"/>
          </a:xfrm>
          <a:prstGeom prst="rect">
            <a:avLst/>
          </a:prstGeom>
        </p:spPr>
      </p:pic>
      <p:pic>
        <p:nvPicPr>
          <p:cNvPr id="6" name="Picture 5">
            <a:extLst>
              <a:ext uri="{FF2B5EF4-FFF2-40B4-BE49-F238E27FC236}">
                <a16:creationId xmlns:a16="http://schemas.microsoft.com/office/drawing/2014/main" id="{D6ED69CA-3792-55B5-17D8-E0D1A4D1A51A}"/>
              </a:ext>
            </a:extLst>
          </p:cNvPr>
          <p:cNvPicPr>
            <a:picLocks noChangeAspect="1"/>
          </p:cNvPicPr>
          <p:nvPr/>
        </p:nvPicPr>
        <p:blipFill>
          <a:blip r:embed="rId4"/>
          <a:stretch>
            <a:fillRect/>
          </a:stretch>
        </p:blipFill>
        <p:spPr>
          <a:xfrm>
            <a:off x="632197" y="3645431"/>
            <a:ext cx="5070610" cy="2414039"/>
          </a:xfrm>
          <a:prstGeom prst="rect">
            <a:avLst/>
          </a:prstGeom>
        </p:spPr>
      </p:pic>
      <p:pic>
        <p:nvPicPr>
          <p:cNvPr id="7" name="Picture 6">
            <a:extLst>
              <a:ext uri="{FF2B5EF4-FFF2-40B4-BE49-F238E27FC236}">
                <a16:creationId xmlns:a16="http://schemas.microsoft.com/office/drawing/2014/main" id="{6C989CDE-88C6-A017-8CC8-2CAE5BE9E3B3}"/>
              </a:ext>
            </a:extLst>
          </p:cNvPr>
          <p:cNvPicPr>
            <a:picLocks noChangeAspect="1"/>
          </p:cNvPicPr>
          <p:nvPr/>
        </p:nvPicPr>
        <p:blipFill>
          <a:blip r:embed="rId5"/>
          <a:stretch>
            <a:fillRect/>
          </a:stretch>
        </p:blipFill>
        <p:spPr>
          <a:xfrm>
            <a:off x="6783587" y="2283377"/>
            <a:ext cx="4776216" cy="2273882"/>
          </a:xfrm>
          <a:prstGeom prst="rect">
            <a:avLst/>
          </a:prstGeom>
        </p:spPr>
      </p:pic>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spTree>
    <p:extLst>
      <p:ext uri="{BB962C8B-B14F-4D97-AF65-F5344CB8AC3E}">
        <p14:creationId xmlns:p14="http://schemas.microsoft.com/office/powerpoint/2010/main" val="155543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15EE645C-B69A-26D3-E911-972D493AEF5A}"/>
              </a:ext>
            </a:extLst>
          </p:cNvPr>
          <p:cNvPicPr>
            <a:picLocks noChangeAspect="1"/>
          </p:cNvPicPr>
          <p:nvPr/>
        </p:nvPicPr>
        <p:blipFill>
          <a:blip r:embed="rId3"/>
          <a:stretch>
            <a:fillRect/>
          </a:stretch>
        </p:blipFill>
        <p:spPr>
          <a:xfrm>
            <a:off x="0" y="761134"/>
            <a:ext cx="4635786" cy="2719532"/>
          </a:xfrm>
          <a:prstGeom prst="rect">
            <a:avLst/>
          </a:prstGeom>
        </p:spPr>
      </p:pic>
      <p:pic>
        <p:nvPicPr>
          <p:cNvPr id="6" name="Picture 5">
            <a:extLst>
              <a:ext uri="{FF2B5EF4-FFF2-40B4-BE49-F238E27FC236}">
                <a16:creationId xmlns:a16="http://schemas.microsoft.com/office/drawing/2014/main" id="{BBF8B365-13DA-8769-BC2C-5F876D794F4B}"/>
              </a:ext>
            </a:extLst>
          </p:cNvPr>
          <p:cNvPicPr>
            <a:picLocks noChangeAspect="1"/>
          </p:cNvPicPr>
          <p:nvPr/>
        </p:nvPicPr>
        <p:blipFill>
          <a:blip r:embed="rId4"/>
          <a:stretch>
            <a:fillRect/>
          </a:stretch>
        </p:blipFill>
        <p:spPr>
          <a:xfrm>
            <a:off x="5160241" y="888246"/>
            <a:ext cx="3110923" cy="2540754"/>
          </a:xfrm>
          <a:prstGeom prst="rect">
            <a:avLst/>
          </a:prstGeom>
        </p:spPr>
      </p:pic>
      <p:pic>
        <p:nvPicPr>
          <p:cNvPr id="7" name="Picture 6">
            <a:extLst>
              <a:ext uri="{FF2B5EF4-FFF2-40B4-BE49-F238E27FC236}">
                <a16:creationId xmlns:a16="http://schemas.microsoft.com/office/drawing/2014/main" id="{1B5A702C-98B7-04F4-018C-41992D796AE8}"/>
              </a:ext>
            </a:extLst>
          </p:cNvPr>
          <p:cNvPicPr>
            <a:picLocks noChangeAspect="1"/>
          </p:cNvPicPr>
          <p:nvPr/>
        </p:nvPicPr>
        <p:blipFill>
          <a:blip r:embed="rId5"/>
          <a:stretch>
            <a:fillRect/>
          </a:stretch>
        </p:blipFill>
        <p:spPr>
          <a:xfrm>
            <a:off x="372800" y="3808593"/>
            <a:ext cx="3734955" cy="2417293"/>
          </a:xfrm>
          <a:prstGeom prst="rect">
            <a:avLst/>
          </a:prstGeom>
        </p:spPr>
      </p:pic>
      <p:pic>
        <p:nvPicPr>
          <p:cNvPr id="9" name="Picture 8">
            <a:extLst>
              <a:ext uri="{FF2B5EF4-FFF2-40B4-BE49-F238E27FC236}">
                <a16:creationId xmlns:a16="http://schemas.microsoft.com/office/drawing/2014/main" id="{3CF920A3-E0A4-1185-21FD-990D40FBFBC8}"/>
              </a:ext>
            </a:extLst>
          </p:cNvPr>
          <p:cNvPicPr>
            <a:picLocks noChangeAspect="1"/>
          </p:cNvPicPr>
          <p:nvPr/>
        </p:nvPicPr>
        <p:blipFill>
          <a:blip r:embed="rId6"/>
          <a:stretch>
            <a:fillRect/>
          </a:stretch>
        </p:blipFill>
        <p:spPr>
          <a:xfrm>
            <a:off x="4940586" y="3699447"/>
            <a:ext cx="3963042" cy="2526439"/>
          </a:xfrm>
          <a:prstGeom prst="rect">
            <a:avLst/>
          </a:prstGeom>
        </p:spPr>
      </p:pic>
    </p:spTree>
    <p:extLst>
      <p:ext uri="{BB962C8B-B14F-4D97-AF65-F5344CB8AC3E}">
        <p14:creationId xmlns:p14="http://schemas.microsoft.com/office/powerpoint/2010/main" val="1428203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20FE95B1-8B23-A155-F549-57BBFED15288}"/>
              </a:ext>
            </a:extLst>
          </p:cNvPr>
          <p:cNvSpPr txBox="1"/>
          <p:nvPr/>
        </p:nvSpPr>
        <p:spPr>
          <a:xfrm>
            <a:off x="1979113" y="1615858"/>
            <a:ext cx="5240665" cy="646331"/>
          </a:xfrm>
          <a:prstGeom prst="rect">
            <a:avLst/>
          </a:prstGeom>
          <a:noFill/>
        </p:spPr>
        <p:txBody>
          <a:bodyPr wrap="none" rtlCol="0">
            <a:spAutoFit/>
          </a:bodyPr>
          <a:lstStyle/>
          <a:p>
            <a:pPr marL="285750" indent="-285750">
              <a:buFont typeface="Arial" panose="020B0604020202020204" pitchFamily="34" charset="0"/>
              <a:buChar char="•"/>
            </a:pPr>
            <a:r>
              <a:rPr lang="en-TR" dirty="0"/>
              <a:t>Pretrained </a:t>
            </a:r>
            <a:r>
              <a:rPr lang="en-US" dirty="0">
                <a:solidFill>
                  <a:srgbClr val="292929"/>
                </a:solidFill>
                <a:latin typeface="source-serif-pro"/>
              </a:rPr>
              <a:t>E</a:t>
            </a:r>
            <a:r>
              <a:rPr lang="en-US" b="0" i="0" dirty="0">
                <a:solidFill>
                  <a:srgbClr val="292929"/>
                </a:solidFill>
                <a:effectLst/>
                <a:latin typeface="source-serif-pro"/>
              </a:rPr>
              <a:t>mbeddings : GLOVE, Google Word2vec</a:t>
            </a:r>
          </a:p>
          <a:p>
            <a:pPr marL="285750" indent="-285750">
              <a:buFont typeface="Arial" panose="020B0604020202020204" pitchFamily="34" charset="0"/>
              <a:buChar char="•"/>
            </a:pPr>
            <a:r>
              <a:rPr lang="en-US" dirty="0" err="1">
                <a:solidFill>
                  <a:srgbClr val="292929"/>
                </a:solidFill>
                <a:latin typeface="source-serif-pro"/>
              </a:rPr>
              <a:t>FastText</a:t>
            </a:r>
            <a:r>
              <a:rPr lang="en-US" dirty="0">
                <a:solidFill>
                  <a:srgbClr val="292929"/>
                </a:solidFill>
                <a:latin typeface="source-serif-pro"/>
              </a:rPr>
              <a:t> -&gt; Facebook – char based</a:t>
            </a:r>
            <a:endParaRPr lang="en-TR" dirty="0"/>
          </a:p>
        </p:txBody>
      </p:sp>
      <p:pic>
        <p:nvPicPr>
          <p:cNvPr id="16386" name="Picture 2" descr="FastText vs. Word2vec: A Quick Comparison - Kavita Ganesan, PhD">
            <a:extLst>
              <a:ext uri="{FF2B5EF4-FFF2-40B4-BE49-F238E27FC236}">
                <a16:creationId xmlns:a16="http://schemas.microsoft.com/office/drawing/2014/main" id="{18628947-4E7C-664E-BDD0-7658F020E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113" y="2638202"/>
            <a:ext cx="6875286" cy="335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47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Doc2Vec</a:t>
            </a:r>
            <a:endParaRPr lang="tr-TR" sz="2400" b="1" dirty="0">
              <a:solidFill>
                <a:srgbClr val="8316B5"/>
              </a:solidFill>
              <a:ea typeface="Arial" charset="0"/>
              <a:cs typeface="Arial" charset="0"/>
            </a:endParaRPr>
          </a:p>
        </p:txBody>
      </p:sp>
      <p:pic>
        <p:nvPicPr>
          <p:cNvPr id="17410" name="Picture 2">
            <a:extLst>
              <a:ext uri="{FF2B5EF4-FFF2-40B4-BE49-F238E27FC236}">
                <a16:creationId xmlns:a16="http://schemas.microsoft.com/office/drawing/2014/main" id="{F691B41B-DF10-AE21-0E32-1AE08C0C5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852" y="3894029"/>
            <a:ext cx="5335148" cy="29639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275660-3D31-2CF8-AB0A-B49E320CAA9E}"/>
              </a:ext>
            </a:extLst>
          </p:cNvPr>
          <p:cNvSpPr txBox="1"/>
          <p:nvPr/>
        </p:nvSpPr>
        <p:spPr>
          <a:xfrm>
            <a:off x="508630" y="797720"/>
            <a:ext cx="10314191" cy="923330"/>
          </a:xfrm>
          <a:prstGeom prst="rect">
            <a:avLst/>
          </a:prstGeom>
          <a:noFill/>
        </p:spPr>
        <p:txBody>
          <a:bodyPr wrap="square">
            <a:spAutoFit/>
          </a:bodyPr>
          <a:lstStyle/>
          <a:p>
            <a:r>
              <a:rPr lang="en-US" b="0" i="0" dirty="0">
                <a:solidFill>
                  <a:srgbClr val="1D1E1E"/>
                </a:solidFill>
                <a:effectLst/>
                <a:latin typeface="Calibri" panose="020F0502020204030204" pitchFamily="34" charset="0"/>
                <a:cs typeface="Calibri" panose="020F0502020204030204" pitchFamily="34" charset="0"/>
              </a:rPr>
              <a:t>After this idea is proved to be effective and helpful, say, you can easily cluster and find similar words in a huge corpus, people then began thinking further: is it possible to have a higher level of representation on sentences, paragraphs or even documents.</a:t>
            </a:r>
            <a:endParaRPr lang="en-TR"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654E161-8B88-3603-A5FF-164EB8C288C9}"/>
              </a:ext>
            </a:extLst>
          </p:cNvPr>
          <p:cNvSpPr txBox="1"/>
          <p:nvPr/>
        </p:nvSpPr>
        <p:spPr>
          <a:xfrm>
            <a:off x="186314" y="1976417"/>
            <a:ext cx="11484864" cy="2031325"/>
          </a:xfrm>
          <a:prstGeom prst="rect">
            <a:avLst/>
          </a:prstGeom>
          <a:noFill/>
        </p:spPr>
        <p:txBody>
          <a:bodyPr wrap="square">
            <a:spAutoFit/>
          </a:bodyPr>
          <a:lstStyle/>
          <a:p>
            <a:pPr marL="285750" indent="-285750">
              <a:buFont typeface="Arial" panose="020B0604020202020204" pitchFamily="34" charset="0"/>
              <a:buChar char="•"/>
            </a:pPr>
            <a:r>
              <a:rPr lang="en-US" dirty="0"/>
              <a:t>Doc2Vec is an algorithm that learns to represent documents as fixed-length vectors. It does this by training a neural network to predict the words in a document based on its context (similar to word2vec).</a:t>
            </a:r>
          </a:p>
          <a:p>
            <a:pPr marL="285750" indent="-285750">
              <a:buFont typeface="Arial" panose="020B0604020202020204" pitchFamily="34" charset="0"/>
              <a:buChar char="•"/>
            </a:pPr>
            <a:r>
              <a:rPr lang="en-US" dirty="0"/>
              <a:t>In addition to predicting words, the network also learns a vector representation for each document in the corpus. This is done by adding a unique "document ID" to each word in the document,</a:t>
            </a:r>
          </a:p>
          <a:p>
            <a:pPr marL="285750" indent="-285750">
              <a:buFont typeface="Arial" panose="020B0604020202020204" pitchFamily="34" charset="0"/>
              <a:buChar char="•"/>
            </a:pPr>
            <a:r>
              <a:rPr lang="en-US" dirty="0"/>
              <a:t>After training, you can use the vectors learned by Doc2Vec to perform various tasks, such as document classification, similarity search, or clustering. The vectors are often more useful than traditional bag-of-words representations, as they capture not only the words in the document, but also its overall meaning and context.</a:t>
            </a:r>
          </a:p>
        </p:txBody>
      </p:sp>
    </p:spTree>
    <p:extLst>
      <p:ext uri="{BB962C8B-B14F-4D97-AF65-F5344CB8AC3E}">
        <p14:creationId xmlns:p14="http://schemas.microsoft.com/office/powerpoint/2010/main" val="2289656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r>
              <a:rPr lang="tr-TR" sz="2400" b="1" dirty="0">
                <a:solidFill>
                  <a:srgbClr val="8316B5"/>
                </a:solidFill>
                <a:ea typeface="Arial" charset="0"/>
                <a:cs typeface="Arial"/>
              </a:rPr>
              <a:t> - </a:t>
            </a:r>
            <a:r>
              <a:rPr lang="tr-TR" sz="2400" b="1" dirty="0" err="1">
                <a:solidFill>
                  <a:srgbClr val="8316B5"/>
                </a:solidFill>
                <a:ea typeface="Arial" charset="0"/>
                <a:cs typeface="Arial"/>
              </a:rPr>
              <a:t>Keras</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E0BE09DC-7A4A-5A0F-4F59-61AB973FFAA5}"/>
              </a:ext>
            </a:extLst>
          </p:cNvPr>
          <p:cNvSpPr txBox="1"/>
          <p:nvPr/>
        </p:nvSpPr>
        <p:spPr>
          <a:xfrm>
            <a:off x="768096" y="1024128"/>
            <a:ext cx="3763851" cy="646331"/>
          </a:xfrm>
          <a:prstGeom prst="rect">
            <a:avLst/>
          </a:prstGeom>
          <a:noFill/>
        </p:spPr>
        <p:txBody>
          <a:bodyPr wrap="none" rtlCol="0">
            <a:spAutoFit/>
          </a:bodyPr>
          <a:lstStyle/>
          <a:p>
            <a:pPr marL="285750" indent="-285750">
              <a:buFont typeface="Arial" panose="020B0604020202020204" pitchFamily="34" charset="0"/>
              <a:buChar char="•"/>
            </a:pPr>
            <a:r>
              <a:rPr lang="en-TR" dirty="0"/>
              <a:t>Pre-trained word embeddings</a:t>
            </a:r>
          </a:p>
          <a:p>
            <a:pPr marL="285750" indent="-285750">
              <a:buFont typeface="Arial" panose="020B0604020202020204" pitchFamily="34" charset="0"/>
              <a:buChar char="•"/>
            </a:pPr>
            <a:r>
              <a:rPr lang="en-TR" dirty="0"/>
              <a:t>Also can be done along with model</a:t>
            </a:r>
          </a:p>
        </p:txBody>
      </p:sp>
      <p:sp>
        <p:nvSpPr>
          <p:cNvPr id="6" name="TextBox 5">
            <a:extLst>
              <a:ext uri="{FF2B5EF4-FFF2-40B4-BE49-F238E27FC236}">
                <a16:creationId xmlns:a16="http://schemas.microsoft.com/office/drawing/2014/main" id="{1071D542-2776-334F-E925-DC5047DD9A09}"/>
              </a:ext>
            </a:extLst>
          </p:cNvPr>
          <p:cNvSpPr txBox="1"/>
          <p:nvPr/>
        </p:nvSpPr>
        <p:spPr>
          <a:xfrm>
            <a:off x="4052337" y="1782902"/>
            <a:ext cx="6096000" cy="369332"/>
          </a:xfrm>
          <a:prstGeom prst="rect">
            <a:avLst/>
          </a:prstGeom>
          <a:noFill/>
        </p:spPr>
        <p:txBody>
          <a:bodyPr wrap="square">
            <a:spAutoFit/>
          </a:bodyPr>
          <a:lstStyle/>
          <a:p>
            <a:pPr algn="l"/>
            <a:r>
              <a:rPr lang="en-US" b="1" i="0" dirty="0">
                <a:solidFill>
                  <a:srgbClr val="000000"/>
                </a:solidFill>
                <a:effectLst/>
                <a:latin typeface="Muli"/>
              </a:rPr>
              <a:t>What is the embedding layer in </a:t>
            </a:r>
            <a:r>
              <a:rPr lang="en-US" b="1" i="0" dirty="0" err="1">
                <a:solidFill>
                  <a:srgbClr val="000000"/>
                </a:solidFill>
                <a:effectLst/>
                <a:latin typeface="Muli"/>
              </a:rPr>
              <a:t>Keras</a:t>
            </a:r>
            <a:r>
              <a:rPr lang="en-US" b="1" i="0" dirty="0">
                <a:solidFill>
                  <a:srgbClr val="000000"/>
                </a:solidFill>
                <a:effectLst/>
                <a:latin typeface="Muli"/>
              </a:rPr>
              <a:t>?</a:t>
            </a:r>
            <a:endParaRPr lang="en-US" b="1" i="0" dirty="0">
              <a:solidFill>
                <a:srgbClr val="343434"/>
              </a:solidFill>
              <a:effectLst/>
              <a:latin typeface="Muli"/>
            </a:endParaRPr>
          </a:p>
        </p:txBody>
      </p:sp>
      <p:pic>
        <p:nvPicPr>
          <p:cNvPr id="7" name="Picture 6">
            <a:extLst>
              <a:ext uri="{FF2B5EF4-FFF2-40B4-BE49-F238E27FC236}">
                <a16:creationId xmlns:a16="http://schemas.microsoft.com/office/drawing/2014/main" id="{D29288C2-2667-3D9B-9A21-848AECA1C7A6}"/>
              </a:ext>
            </a:extLst>
          </p:cNvPr>
          <p:cNvPicPr>
            <a:picLocks noChangeAspect="1"/>
          </p:cNvPicPr>
          <p:nvPr/>
        </p:nvPicPr>
        <p:blipFill>
          <a:blip r:embed="rId3"/>
          <a:stretch>
            <a:fillRect/>
          </a:stretch>
        </p:blipFill>
        <p:spPr>
          <a:xfrm>
            <a:off x="8273796" y="865632"/>
            <a:ext cx="3131574" cy="924560"/>
          </a:xfrm>
          <a:prstGeom prst="rect">
            <a:avLst/>
          </a:prstGeom>
        </p:spPr>
      </p:pic>
      <p:sp>
        <p:nvSpPr>
          <p:cNvPr id="8" name="Right Arrow 7">
            <a:extLst>
              <a:ext uri="{FF2B5EF4-FFF2-40B4-BE49-F238E27FC236}">
                <a16:creationId xmlns:a16="http://schemas.microsoft.com/office/drawing/2014/main" id="{7FFCE7BC-7439-1EB8-BC88-0CED866FB617}"/>
              </a:ext>
            </a:extLst>
          </p:cNvPr>
          <p:cNvSpPr/>
          <p:nvPr/>
        </p:nvSpPr>
        <p:spPr>
          <a:xfrm rot="20243643" flipV="1">
            <a:off x="7807024" y="1615849"/>
            <a:ext cx="428464" cy="221666"/>
          </a:xfrm>
          <a:prstGeom prst="rightArrow">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TR"/>
          </a:p>
        </p:txBody>
      </p:sp>
      <p:sp>
        <p:nvSpPr>
          <p:cNvPr id="9" name="TextBox 8">
            <a:extLst>
              <a:ext uri="{FF2B5EF4-FFF2-40B4-BE49-F238E27FC236}">
                <a16:creationId xmlns:a16="http://schemas.microsoft.com/office/drawing/2014/main" id="{B666A59F-7EAF-3D46-E1B8-BDBDCE2D0119}"/>
              </a:ext>
            </a:extLst>
          </p:cNvPr>
          <p:cNvSpPr txBox="1"/>
          <p:nvPr/>
        </p:nvSpPr>
        <p:spPr>
          <a:xfrm>
            <a:off x="5266944" y="3474720"/>
            <a:ext cx="1636538" cy="369332"/>
          </a:xfrm>
          <a:prstGeom prst="rect">
            <a:avLst/>
          </a:prstGeom>
          <a:noFill/>
        </p:spPr>
        <p:txBody>
          <a:bodyPr wrap="none" rtlCol="0">
            <a:spAutoFit/>
          </a:bodyPr>
          <a:lstStyle/>
          <a:p>
            <a:r>
              <a:rPr lang="en-TR" dirty="0"/>
              <a:t>CODING TIME!!</a:t>
            </a:r>
          </a:p>
        </p:txBody>
      </p:sp>
    </p:spTree>
    <p:extLst>
      <p:ext uri="{BB962C8B-B14F-4D97-AF65-F5344CB8AC3E}">
        <p14:creationId xmlns:p14="http://schemas.microsoft.com/office/powerpoint/2010/main" val="3747724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Projeler</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6940C066-4251-9455-0647-EA7232C1F0A5}"/>
              </a:ext>
            </a:extLst>
          </p:cNvPr>
          <p:cNvSpPr txBox="1"/>
          <p:nvPr/>
        </p:nvSpPr>
        <p:spPr>
          <a:xfrm>
            <a:off x="1511808" y="1499616"/>
            <a:ext cx="9975808" cy="2862322"/>
          </a:xfrm>
          <a:prstGeom prst="rect">
            <a:avLst/>
          </a:prstGeom>
          <a:noFill/>
        </p:spPr>
        <p:txBody>
          <a:bodyPr wrap="none" rtlCol="0">
            <a:spAutoFit/>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İlan</a:t>
            </a:r>
            <a:r>
              <a:rPr lang="en-US" dirty="0">
                <a:effectLst/>
                <a:latin typeface="Helvetica Neue" panose="02000503000000020004" pitchFamily="2" charset="0"/>
              </a:rPr>
              <a:t> </a:t>
            </a:r>
            <a:r>
              <a:rPr lang="en-US" dirty="0" err="1">
                <a:effectLst/>
                <a:latin typeface="Helvetica Neue" panose="02000503000000020004" pitchFamily="2" charset="0"/>
              </a:rPr>
              <a:t>Metin</a:t>
            </a:r>
            <a:r>
              <a:rPr lang="en-US" dirty="0">
                <a:effectLst/>
                <a:latin typeface="Helvetica Neue" panose="02000503000000020004" pitchFamily="2" charset="0"/>
              </a:rPr>
              <a:t> </a:t>
            </a:r>
            <a:r>
              <a:rPr lang="en-US" dirty="0" err="1">
                <a:effectLst/>
                <a:latin typeface="Helvetica Neue" panose="02000503000000020004" pitchFamily="2" charset="0"/>
              </a:rPr>
              <a:t>Üretimi</a:t>
            </a:r>
            <a:endParaRPr lang="en-US" dirty="0">
              <a:effectLst/>
              <a:latin typeface="Helvetica Neue" panose="02000503000000020004" pitchFamily="2" charset="0"/>
            </a:endParaRPr>
          </a:p>
          <a:p>
            <a:pPr>
              <a:buFont typeface="Arial" panose="020B0604020202020204" pitchFamily="34" charset="0"/>
              <a:buChar char="•"/>
            </a:pPr>
            <a:r>
              <a:rPr lang="en-US" dirty="0">
                <a:effectLst/>
                <a:latin typeface="Helvetica Neue" panose="02000503000000020004" pitchFamily="2" charset="0"/>
              </a:rPr>
              <a:t>Toxicity </a:t>
            </a:r>
            <a:r>
              <a:rPr lang="en-US" dirty="0" err="1">
                <a:effectLst/>
                <a:latin typeface="Helvetica Neue" panose="02000503000000020004" pitchFamily="2" charset="0"/>
              </a:rPr>
              <a:t>Tahmini</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İlanların</a:t>
            </a:r>
            <a:r>
              <a:rPr lang="en-US" dirty="0">
                <a:effectLst/>
                <a:latin typeface="Helvetica Neue" panose="02000503000000020004" pitchFamily="2" charset="0"/>
              </a:rPr>
              <a:t> </a:t>
            </a:r>
            <a:r>
              <a:rPr lang="en-US" dirty="0" err="1">
                <a:effectLst/>
                <a:latin typeface="Helvetica Neue" panose="02000503000000020004" pitchFamily="2" charset="0"/>
              </a:rPr>
              <a:t>İçerisinden</a:t>
            </a:r>
            <a:r>
              <a:rPr lang="en-US" dirty="0">
                <a:effectLst/>
                <a:latin typeface="Helvetica Neue" panose="02000503000000020004" pitchFamily="2" charset="0"/>
              </a:rPr>
              <a:t> </a:t>
            </a:r>
            <a:r>
              <a:rPr lang="en-US" dirty="0" err="1">
                <a:effectLst/>
                <a:latin typeface="Helvetica Neue" panose="02000503000000020004" pitchFamily="2" charset="0"/>
              </a:rPr>
              <a:t>lokasyon</a:t>
            </a:r>
            <a:r>
              <a:rPr lang="en-US" dirty="0">
                <a:effectLst/>
                <a:latin typeface="Helvetica Neue" panose="02000503000000020004" pitchFamily="2" charset="0"/>
              </a:rPr>
              <a:t>, </a:t>
            </a:r>
            <a:r>
              <a:rPr lang="en-US" dirty="0" err="1">
                <a:effectLst/>
                <a:latin typeface="Helvetica Neue" panose="02000503000000020004" pitchFamily="2" charset="0"/>
              </a:rPr>
              <a:t>üniversite</a:t>
            </a:r>
            <a:r>
              <a:rPr lang="en-US" dirty="0">
                <a:effectLst/>
                <a:latin typeface="Helvetica Neue" panose="02000503000000020004" pitchFamily="2" charset="0"/>
              </a:rPr>
              <a:t> </a:t>
            </a:r>
            <a:r>
              <a:rPr lang="en-US" dirty="0" err="1">
                <a:effectLst/>
                <a:latin typeface="Helvetica Neue" panose="02000503000000020004" pitchFamily="2" charset="0"/>
              </a:rPr>
              <a:t>adı</a:t>
            </a:r>
            <a:r>
              <a:rPr lang="en-US" dirty="0">
                <a:effectLst/>
                <a:latin typeface="Helvetica Neue" panose="02000503000000020004" pitchFamily="2" charset="0"/>
              </a:rPr>
              <a:t>, </a:t>
            </a:r>
            <a:r>
              <a:rPr lang="en-US" dirty="0" err="1">
                <a:effectLst/>
                <a:latin typeface="Helvetica Neue" panose="02000503000000020004" pitchFamily="2" charset="0"/>
              </a:rPr>
              <a:t>bölüm</a:t>
            </a:r>
            <a:r>
              <a:rPr lang="en-US" dirty="0">
                <a:effectLst/>
                <a:latin typeface="Helvetica Neue" panose="02000503000000020004" pitchFamily="2" charset="0"/>
              </a:rPr>
              <a:t>, </a:t>
            </a:r>
            <a:r>
              <a:rPr lang="en-US" dirty="0" err="1">
                <a:effectLst/>
                <a:latin typeface="Helvetica Neue" panose="02000503000000020004" pitchFamily="2" charset="0"/>
              </a:rPr>
              <a:t>tarih</a:t>
            </a:r>
            <a:r>
              <a:rPr lang="en-US" dirty="0">
                <a:effectLst/>
                <a:latin typeface="Helvetica Neue" panose="02000503000000020004" pitchFamily="2" charset="0"/>
              </a:rPr>
              <a:t>, </a:t>
            </a:r>
            <a:r>
              <a:rPr lang="en-US" dirty="0" err="1">
                <a:effectLst/>
                <a:latin typeface="Helvetica Neue" panose="02000503000000020004" pitchFamily="2" charset="0"/>
              </a:rPr>
              <a:t>yetenek</a:t>
            </a:r>
            <a:r>
              <a:rPr lang="en-US" dirty="0">
                <a:effectLst/>
                <a:latin typeface="Helvetica Neue" panose="02000503000000020004" pitchFamily="2" charset="0"/>
              </a:rPr>
              <a:t> </a:t>
            </a:r>
            <a:r>
              <a:rPr lang="en-US" dirty="0" err="1">
                <a:effectLst/>
                <a:latin typeface="Helvetica Neue" panose="02000503000000020004" pitchFamily="2" charset="0"/>
              </a:rPr>
              <a:t>gibi</a:t>
            </a:r>
            <a:r>
              <a:rPr lang="en-US" dirty="0">
                <a:effectLst/>
                <a:latin typeface="Helvetica Neue" panose="02000503000000020004" pitchFamily="2" charset="0"/>
              </a:rPr>
              <a:t> </a:t>
            </a:r>
            <a:r>
              <a:rPr lang="en-US" dirty="0" err="1">
                <a:effectLst/>
                <a:latin typeface="Helvetica Neue" panose="02000503000000020004" pitchFamily="2" charset="0"/>
              </a:rPr>
              <a:t>kavramların</a:t>
            </a:r>
            <a:r>
              <a:rPr lang="en-US" dirty="0">
                <a:effectLst/>
                <a:latin typeface="Helvetica Neue" panose="02000503000000020004" pitchFamily="2" charset="0"/>
              </a:rPr>
              <a:t> </a:t>
            </a:r>
            <a:r>
              <a:rPr lang="en-US" dirty="0" err="1">
                <a:effectLst/>
                <a:latin typeface="Helvetica Neue" panose="02000503000000020004" pitchFamily="2" charset="0"/>
              </a:rPr>
              <a:t>çıkartılması</a:t>
            </a:r>
            <a:r>
              <a:rPr lang="en-US" dirty="0">
                <a:effectLst/>
                <a:latin typeface="Helvetica Neue" panose="02000503000000020004" pitchFamily="2" charset="0"/>
              </a:rPr>
              <a:t>,</a:t>
            </a:r>
          </a:p>
          <a:p>
            <a:pPr>
              <a:buFont typeface="Arial" panose="020B0604020202020204" pitchFamily="34" charset="0"/>
              <a:buChar char="•"/>
            </a:pPr>
            <a:r>
              <a:rPr lang="en-US" dirty="0" err="1">
                <a:effectLst/>
                <a:latin typeface="Helvetica Neue" panose="02000503000000020004" pitchFamily="2" charset="0"/>
              </a:rPr>
              <a:t>İş</a:t>
            </a:r>
            <a:r>
              <a:rPr lang="en-US" dirty="0">
                <a:effectLst/>
                <a:latin typeface="Helvetica Neue" panose="02000503000000020004" pitchFamily="2" charset="0"/>
              </a:rPr>
              <a:t> </a:t>
            </a:r>
            <a:r>
              <a:rPr lang="en-US" dirty="0" err="1">
                <a:effectLst/>
                <a:latin typeface="Helvetica Neue" panose="02000503000000020004" pitchFamily="2" charset="0"/>
              </a:rPr>
              <a:t>ilanlarının</a:t>
            </a:r>
            <a:r>
              <a:rPr lang="en-US" dirty="0">
                <a:effectLst/>
                <a:latin typeface="Helvetica Neue" panose="02000503000000020004" pitchFamily="2" charset="0"/>
              </a:rPr>
              <a:t> </a:t>
            </a:r>
            <a:r>
              <a:rPr lang="en-US" dirty="0" err="1">
                <a:effectLst/>
                <a:latin typeface="Helvetica Neue" panose="02000503000000020004" pitchFamily="2" charset="0"/>
              </a:rPr>
              <a:t>özetlenmesi</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İş</a:t>
            </a:r>
            <a:r>
              <a:rPr lang="en-US" dirty="0">
                <a:effectLst/>
                <a:latin typeface="Helvetica Neue" panose="02000503000000020004" pitchFamily="2" charset="0"/>
              </a:rPr>
              <a:t> </a:t>
            </a:r>
            <a:r>
              <a:rPr lang="en-US" dirty="0" err="1">
                <a:effectLst/>
                <a:latin typeface="Helvetica Neue" panose="02000503000000020004" pitchFamily="2" charset="0"/>
              </a:rPr>
              <a:t>arama</a:t>
            </a:r>
            <a:r>
              <a:rPr lang="en-US" dirty="0">
                <a:effectLst/>
                <a:latin typeface="Helvetica Neue" panose="02000503000000020004" pitchFamily="2" charset="0"/>
              </a:rPr>
              <a:t> </a:t>
            </a:r>
            <a:r>
              <a:rPr lang="en-US" dirty="0" err="1">
                <a:effectLst/>
                <a:latin typeface="Helvetica Neue" panose="02000503000000020004" pitchFamily="2" charset="0"/>
              </a:rPr>
              <a:t>motoru</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Soru</a:t>
            </a:r>
            <a:r>
              <a:rPr lang="en-US" dirty="0">
                <a:effectLst/>
                <a:latin typeface="Helvetica Neue" panose="02000503000000020004" pitchFamily="2" charset="0"/>
              </a:rPr>
              <a:t> - </a:t>
            </a:r>
            <a:r>
              <a:rPr lang="en-US" dirty="0" err="1">
                <a:effectLst/>
                <a:latin typeface="Helvetica Neue" panose="02000503000000020004" pitchFamily="2" charset="0"/>
              </a:rPr>
              <a:t>cevap</a:t>
            </a:r>
            <a:r>
              <a:rPr lang="en-US" dirty="0">
                <a:effectLst/>
                <a:latin typeface="Helvetica Neue" panose="02000503000000020004" pitchFamily="2" charset="0"/>
              </a:rPr>
              <a:t> </a:t>
            </a:r>
            <a:r>
              <a:rPr lang="en-US" dirty="0" err="1">
                <a:effectLst/>
                <a:latin typeface="Helvetica Neue" panose="02000503000000020004" pitchFamily="2" charset="0"/>
              </a:rPr>
              <a:t>motoru</a:t>
            </a:r>
            <a:r>
              <a:rPr lang="en-US" dirty="0">
                <a:effectLst/>
                <a:latin typeface="Helvetica Neue" panose="02000503000000020004" pitchFamily="2" charset="0"/>
              </a:rPr>
              <a:t> </a:t>
            </a:r>
          </a:p>
          <a:p>
            <a:pPr>
              <a:buFont typeface="Arial" panose="020B0604020202020204" pitchFamily="34" charset="0"/>
              <a:buChar char="•"/>
            </a:pPr>
            <a:r>
              <a:rPr lang="en-US" dirty="0" err="1">
                <a:effectLst/>
                <a:latin typeface="Helvetica Neue" panose="02000503000000020004" pitchFamily="2" charset="0"/>
              </a:rPr>
              <a:t>İlan</a:t>
            </a:r>
            <a:r>
              <a:rPr lang="en-US" dirty="0">
                <a:effectLst/>
                <a:latin typeface="Helvetica Neue" panose="02000503000000020004" pitchFamily="2" charset="0"/>
              </a:rPr>
              <a:t> </a:t>
            </a:r>
            <a:r>
              <a:rPr lang="en-US" dirty="0" err="1">
                <a:effectLst/>
                <a:latin typeface="Helvetica Neue" panose="02000503000000020004" pitchFamily="2" charset="0"/>
              </a:rPr>
              <a:t>Öneri</a:t>
            </a:r>
            <a:r>
              <a:rPr lang="en-US" dirty="0">
                <a:effectLst/>
                <a:latin typeface="Helvetica Neue" panose="02000503000000020004" pitchFamily="2" charset="0"/>
              </a:rPr>
              <a:t> </a:t>
            </a:r>
            <a:r>
              <a:rPr lang="en-US" dirty="0" err="1">
                <a:effectLst/>
                <a:latin typeface="Helvetica Neue" panose="02000503000000020004" pitchFamily="2" charset="0"/>
              </a:rPr>
              <a:t>Motoru</a:t>
            </a:r>
            <a:endParaRPr lang="en-US" dirty="0">
              <a:effectLst/>
              <a:latin typeface="Helvetica Neue" panose="02000503000000020004" pitchFamily="2" charset="0"/>
            </a:endParaRPr>
          </a:p>
          <a:p>
            <a:endParaRPr lang="en-TR" dirty="0"/>
          </a:p>
        </p:txBody>
      </p:sp>
    </p:spTree>
    <p:extLst>
      <p:ext uri="{BB962C8B-B14F-4D97-AF65-F5344CB8AC3E}">
        <p14:creationId xmlns:p14="http://schemas.microsoft.com/office/powerpoint/2010/main" val="586993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THE END</a:t>
            </a:r>
            <a:endParaRPr lang="tr-TR" sz="2400" b="1" dirty="0">
              <a:solidFill>
                <a:srgbClr val="8316B5"/>
              </a:solidFill>
              <a:ea typeface="Arial" charset="0"/>
              <a:cs typeface="Arial" charset="0"/>
            </a:endParaRPr>
          </a:p>
        </p:txBody>
      </p:sp>
      <p:sp>
        <p:nvSpPr>
          <p:cNvPr id="15" name="TextBox 14">
            <a:extLst>
              <a:ext uri="{FF2B5EF4-FFF2-40B4-BE49-F238E27FC236}">
                <a16:creationId xmlns:a16="http://schemas.microsoft.com/office/drawing/2014/main" id="{7690615F-46D3-333A-BAED-8E8B2CB09413}"/>
              </a:ext>
            </a:extLst>
          </p:cNvPr>
          <p:cNvSpPr txBox="1"/>
          <p:nvPr/>
        </p:nvSpPr>
        <p:spPr>
          <a:xfrm>
            <a:off x="60518" y="6606903"/>
            <a:ext cx="6096000" cy="261610"/>
          </a:xfrm>
          <a:prstGeom prst="rect">
            <a:avLst/>
          </a:prstGeom>
          <a:noFill/>
        </p:spPr>
        <p:txBody>
          <a:bodyPr wrap="square">
            <a:spAutoFit/>
          </a:bodyPr>
          <a:lstStyle/>
          <a:p>
            <a:r>
              <a:rPr lang="en-US" sz="1050" dirty="0"/>
              <a:t>Slide credit: Pedro </a:t>
            </a:r>
            <a:r>
              <a:rPr lang="en-US" sz="1050" dirty="0" err="1"/>
              <a:t>Domingos</a:t>
            </a:r>
            <a:endParaRPr lang="en-TR" sz="1050" dirty="0"/>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902124" cy="461665"/>
          </a:xfrm>
          <a:prstGeom prst="rect">
            <a:avLst/>
          </a:prstGeom>
          <a:noFill/>
        </p:spPr>
        <p:txBody>
          <a:bodyPr wrap="none" rtlCol="0">
            <a:spAutoFit/>
          </a:bodyPr>
          <a:lstStyle/>
          <a:p>
            <a:r>
              <a:rPr lang="en-TR" sz="2400" dirty="0"/>
              <a:t>TEŞEKKÜRLER</a:t>
            </a:r>
          </a:p>
        </p:txBody>
      </p:sp>
    </p:spTree>
    <p:extLst>
      <p:ext uri="{BB962C8B-B14F-4D97-AF65-F5344CB8AC3E}">
        <p14:creationId xmlns:p14="http://schemas.microsoft.com/office/powerpoint/2010/main" val="337927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1026" name="Picture 2">
            <a:extLst>
              <a:ext uri="{FF2B5EF4-FFF2-40B4-BE49-F238E27FC236}">
                <a16:creationId xmlns:a16="http://schemas.microsoft.com/office/drawing/2014/main" id="{CE706540-5AFE-1181-D621-A4488F1BE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923" y="1207531"/>
            <a:ext cx="9672719" cy="37280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FEA20BC-FCF6-3E35-789F-7B5DB0832F0C}"/>
              </a:ext>
            </a:extLst>
          </p:cNvPr>
          <p:cNvPicPr>
            <a:picLocks noChangeAspect="1"/>
          </p:cNvPicPr>
          <p:nvPr/>
        </p:nvPicPr>
        <p:blipFill>
          <a:blip r:embed="rId4"/>
          <a:stretch>
            <a:fillRect/>
          </a:stretch>
        </p:blipFill>
        <p:spPr>
          <a:xfrm>
            <a:off x="4476599" y="5303618"/>
            <a:ext cx="3659333" cy="1219778"/>
          </a:xfrm>
          <a:prstGeom prst="rect">
            <a:avLst/>
          </a:prstGeom>
        </p:spPr>
      </p:pic>
    </p:spTree>
    <p:extLst>
      <p:ext uri="{BB962C8B-B14F-4D97-AF65-F5344CB8AC3E}">
        <p14:creationId xmlns:p14="http://schemas.microsoft.com/office/powerpoint/2010/main" val="2614493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4" name="Picture 3">
            <a:extLst>
              <a:ext uri="{FF2B5EF4-FFF2-40B4-BE49-F238E27FC236}">
                <a16:creationId xmlns:a16="http://schemas.microsoft.com/office/drawing/2014/main" id="{A8B04575-3081-E543-D8D1-B1503BEFC1B7}"/>
              </a:ext>
            </a:extLst>
          </p:cNvPr>
          <p:cNvPicPr>
            <a:picLocks noChangeAspect="1"/>
          </p:cNvPicPr>
          <p:nvPr/>
        </p:nvPicPr>
        <p:blipFill>
          <a:blip r:embed="rId3"/>
          <a:stretch>
            <a:fillRect/>
          </a:stretch>
        </p:blipFill>
        <p:spPr>
          <a:xfrm>
            <a:off x="506792" y="809511"/>
            <a:ext cx="6033573" cy="2675570"/>
          </a:xfrm>
          <a:prstGeom prst="rect">
            <a:avLst/>
          </a:prstGeom>
        </p:spPr>
      </p:pic>
      <p:pic>
        <p:nvPicPr>
          <p:cNvPr id="6" name="Picture 5">
            <a:extLst>
              <a:ext uri="{FF2B5EF4-FFF2-40B4-BE49-F238E27FC236}">
                <a16:creationId xmlns:a16="http://schemas.microsoft.com/office/drawing/2014/main" id="{2F342CD7-B9B5-1AB8-321D-11674CC2BCB9}"/>
              </a:ext>
            </a:extLst>
          </p:cNvPr>
          <p:cNvPicPr>
            <a:picLocks noChangeAspect="1"/>
          </p:cNvPicPr>
          <p:nvPr/>
        </p:nvPicPr>
        <p:blipFill>
          <a:blip r:embed="rId4"/>
          <a:stretch>
            <a:fillRect/>
          </a:stretch>
        </p:blipFill>
        <p:spPr>
          <a:xfrm>
            <a:off x="5651635" y="3340208"/>
            <a:ext cx="6033573" cy="267557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15D0E6C-052B-00D9-F6AE-C8E3029D946B}"/>
                  </a:ext>
                </a:extLst>
              </p14:cNvPr>
              <p14:cNvContentPartPr/>
              <p14:nvPr/>
            </p14:nvContentPartPr>
            <p14:xfrm>
              <a:off x="643342" y="1156811"/>
              <a:ext cx="3897720" cy="105480"/>
            </p14:xfrm>
          </p:contentPart>
        </mc:Choice>
        <mc:Fallback xmlns="">
          <p:pic>
            <p:nvPicPr>
              <p:cNvPr id="7" name="Ink 6">
                <a:extLst>
                  <a:ext uri="{FF2B5EF4-FFF2-40B4-BE49-F238E27FC236}">
                    <a16:creationId xmlns:a16="http://schemas.microsoft.com/office/drawing/2014/main" id="{A15D0E6C-052B-00D9-F6AE-C8E3029D946B}"/>
                  </a:ext>
                </a:extLst>
              </p:cNvPr>
              <p:cNvPicPr/>
              <p:nvPr/>
            </p:nvPicPr>
            <p:blipFill>
              <a:blip r:embed="rId6"/>
              <a:stretch>
                <a:fillRect/>
              </a:stretch>
            </p:blipFill>
            <p:spPr>
              <a:xfrm>
                <a:off x="625702" y="1139171"/>
                <a:ext cx="3933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66856D6-B251-010F-7F52-C302E64EAEAE}"/>
                  </a:ext>
                </a:extLst>
              </p14:cNvPr>
              <p14:cNvContentPartPr/>
              <p14:nvPr/>
            </p14:nvContentPartPr>
            <p14:xfrm>
              <a:off x="5738422" y="3739811"/>
              <a:ext cx="4793040" cy="53280"/>
            </p14:xfrm>
          </p:contentPart>
        </mc:Choice>
        <mc:Fallback xmlns="">
          <p:pic>
            <p:nvPicPr>
              <p:cNvPr id="8" name="Ink 7">
                <a:extLst>
                  <a:ext uri="{FF2B5EF4-FFF2-40B4-BE49-F238E27FC236}">
                    <a16:creationId xmlns:a16="http://schemas.microsoft.com/office/drawing/2014/main" id="{666856D6-B251-010F-7F52-C302E64EAEAE}"/>
                  </a:ext>
                </a:extLst>
              </p:cNvPr>
              <p:cNvPicPr/>
              <p:nvPr/>
            </p:nvPicPr>
            <p:blipFill>
              <a:blip r:embed="rId8"/>
              <a:stretch>
                <a:fillRect/>
              </a:stretch>
            </p:blipFill>
            <p:spPr>
              <a:xfrm>
                <a:off x="5720782" y="3721811"/>
                <a:ext cx="4828680" cy="88920"/>
              </a:xfrm>
              <a:prstGeom prst="rect">
                <a:avLst/>
              </a:prstGeom>
            </p:spPr>
          </p:pic>
        </mc:Fallback>
      </mc:AlternateContent>
    </p:spTree>
    <p:extLst>
      <p:ext uri="{BB962C8B-B14F-4D97-AF65-F5344CB8AC3E}">
        <p14:creationId xmlns:p14="http://schemas.microsoft.com/office/powerpoint/2010/main" val="3013878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6" name="Picture 5">
            <a:extLst>
              <a:ext uri="{FF2B5EF4-FFF2-40B4-BE49-F238E27FC236}">
                <a16:creationId xmlns:a16="http://schemas.microsoft.com/office/drawing/2014/main" id="{FAE78360-3335-E86D-B30F-8CEA5A655207}"/>
              </a:ext>
            </a:extLst>
          </p:cNvPr>
          <p:cNvPicPr>
            <a:picLocks noChangeAspect="1"/>
          </p:cNvPicPr>
          <p:nvPr/>
        </p:nvPicPr>
        <p:blipFill>
          <a:blip r:embed="rId3"/>
          <a:stretch>
            <a:fillRect/>
          </a:stretch>
        </p:blipFill>
        <p:spPr>
          <a:xfrm>
            <a:off x="1797627" y="852210"/>
            <a:ext cx="7193539" cy="2576790"/>
          </a:xfrm>
          <a:prstGeom prst="rect">
            <a:avLst/>
          </a:prstGeom>
        </p:spPr>
      </p:pic>
      <p:sp>
        <p:nvSpPr>
          <p:cNvPr id="7" name="TextBox 6">
            <a:extLst>
              <a:ext uri="{FF2B5EF4-FFF2-40B4-BE49-F238E27FC236}">
                <a16:creationId xmlns:a16="http://schemas.microsoft.com/office/drawing/2014/main" id="{55E18000-0D82-FB2D-2127-67E94F680F7D}"/>
              </a:ext>
            </a:extLst>
          </p:cNvPr>
          <p:cNvSpPr txBox="1"/>
          <p:nvPr/>
        </p:nvSpPr>
        <p:spPr>
          <a:xfrm>
            <a:off x="3733460" y="4108825"/>
            <a:ext cx="3321871" cy="369332"/>
          </a:xfrm>
          <a:prstGeom prst="rect">
            <a:avLst/>
          </a:prstGeom>
          <a:noFill/>
        </p:spPr>
        <p:txBody>
          <a:bodyPr wrap="none" rtlCol="0">
            <a:spAutoFit/>
          </a:bodyPr>
          <a:lstStyle/>
          <a:p>
            <a:r>
              <a:rPr lang="en-TR" dirty="0"/>
              <a:t>I am happy because I am learning</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2ED7602-635B-5409-C5EA-6B2B87B1FFE2}"/>
                  </a:ext>
                </a:extLst>
              </p14:cNvPr>
              <p14:cNvContentPartPr/>
              <p14:nvPr/>
            </p14:nvContentPartPr>
            <p14:xfrm>
              <a:off x="4911862" y="4293491"/>
              <a:ext cx="835920" cy="360"/>
            </p14:xfrm>
          </p:contentPart>
        </mc:Choice>
        <mc:Fallback xmlns="">
          <p:pic>
            <p:nvPicPr>
              <p:cNvPr id="9" name="Ink 8">
                <a:extLst>
                  <a:ext uri="{FF2B5EF4-FFF2-40B4-BE49-F238E27FC236}">
                    <a16:creationId xmlns:a16="http://schemas.microsoft.com/office/drawing/2014/main" id="{12ED7602-635B-5409-C5EA-6B2B87B1FFE2}"/>
                  </a:ext>
                </a:extLst>
              </p:cNvPr>
              <p:cNvPicPr/>
              <p:nvPr/>
            </p:nvPicPr>
            <p:blipFill>
              <a:blip r:embed="rId5"/>
              <a:stretch>
                <a:fillRect/>
              </a:stretch>
            </p:blipFill>
            <p:spPr>
              <a:xfrm>
                <a:off x="4857862" y="4185491"/>
                <a:ext cx="94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744420EE-7800-EC36-CB30-46D84E044851}"/>
                  </a:ext>
                </a:extLst>
              </p14:cNvPr>
              <p14:cNvContentPartPr/>
              <p14:nvPr/>
            </p14:nvContentPartPr>
            <p14:xfrm>
              <a:off x="4312462" y="4423091"/>
              <a:ext cx="504360" cy="12960"/>
            </p14:xfrm>
          </p:contentPart>
        </mc:Choice>
        <mc:Fallback xmlns="">
          <p:pic>
            <p:nvPicPr>
              <p:cNvPr id="12" name="Ink 11">
                <a:extLst>
                  <a:ext uri="{FF2B5EF4-FFF2-40B4-BE49-F238E27FC236}">
                    <a16:creationId xmlns:a16="http://schemas.microsoft.com/office/drawing/2014/main" id="{744420EE-7800-EC36-CB30-46D84E044851}"/>
                  </a:ext>
                </a:extLst>
              </p:cNvPr>
              <p:cNvPicPr/>
              <p:nvPr/>
            </p:nvPicPr>
            <p:blipFill>
              <a:blip r:embed="rId7"/>
              <a:stretch>
                <a:fillRect/>
              </a:stretch>
            </p:blipFill>
            <p:spPr>
              <a:xfrm>
                <a:off x="4294822" y="4405091"/>
                <a:ext cx="540000" cy="48600"/>
              </a:xfrm>
              <a:prstGeom prst="rect">
                <a:avLst/>
              </a:prstGeom>
            </p:spPr>
          </p:pic>
        </mc:Fallback>
      </mc:AlternateContent>
      <p:cxnSp>
        <p:nvCxnSpPr>
          <p:cNvPr id="14" name="Straight Arrow Connector 13">
            <a:extLst>
              <a:ext uri="{FF2B5EF4-FFF2-40B4-BE49-F238E27FC236}">
                <a16:creationId xmlns:a16="http://schemas.microsoft.com/office/drawing/2014/main" id="{E26239FD-639F-46B0-5A93-CF133A7677E5}"/>
              </a:ext>
            </a:extLst>
          </p:cNvPr>
          <p:cNvCxnSpPr/>
          <p:nvPr/>
        </p:nvCxnSpPr>
        <p:spPr>
          <a:xfrm>
            <a:off x="4052337" y="4478157"/>
            <a:ext cx="367263" cy="49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BAA745-D191-7A4B-13E2-2A367C3E1B47}"/>
              </a:ext>
            </a:extLst>
          </p:cNvPr>
          <p:cNvCxnSpPr>
            <a:cxnSpLocks/>
          </p:cNvCxnSpPr>
          <p:nvPr/>
        </p:nvCxnSpPr>
        <p:spPr>
          <a:xfrm flipH="1">
            <a:off x="5043055" y="4478157"/>
            <a:ext cx="327147" cy="49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EA8F70C1-22C9-F3FA-A577-A74209C7E039}"/>
                  </a:ext>
                </a:extLst>
              </p14:cNvPr>
              <p14:cNvContentPartPr/>
              <p14:nvPr/>
            </p14:nvContentPartPr>
            <p14:xfrm>
              <a:off x="3828622" y="4270091"/>
              <a:ext cx="362880" cy="360"/>
            </p14:xfrm>
          </p:contentPart>
        </mc:Choice>
        <mc:Fallback xmlns="">
          <p:pic>
            <p:nvPicPr>
              <p:cNvPr id="17" name="Ink 16">
                <a:extLst>
                  <a:ext uri="{FF2B5EF4-FFF2-40B4-BE49-F238E27FC236}">
                    <a16:creationId xmlns:a16="http://schemas.microsoft.com/office/drawing/2014/main" id="{EA8F70C1-22C9-F3FA-A577-A74209C7E039}"/>
                  </a:ext>
                </a:extLst>
              </p:cNvPr>
              <p:cNvPicPr/>
              <p:nvPr/>
            </p:nvPicPr>
            <p:blipFill>
              <a:blip r:embed="rId9"/>
              <a:stretch>
                <a:fillRect/>
              </a:stretch>
            </p:blipFill>
            <p:spPr>
              <a:xfrm>
                <a:off x="3774982" y="4162451"/>
                <a:ext cx="470520" cy="216000"/>
              </a:xfrm>
              <a:prstGeom prst="rect">
                <a:avLst/>
              </a:prstGeom>
            </p:spPr>
          </p:pic>
        </mc:Fallback>
      </mc:AlternateContent>
      <p:sp>
        <p:nvSpPr>
          <p:cNvPr id="20" name="TextBox 19">
            <a:extLst>
              <a:ext uri="{FF2B5EF4-FFF2-40B4-BE49-F238E27FC236}">
                <a16:creationId xmlns:a16="http://schemas.microsoft.com/office/drawing/2014/main" id="{A50E885F-0C80-A624-0AEC-B2DAC25118A6}"/>
              </a:ext>
            </a:extLst>
          </p:cNvPr>
          <p:cNvSpPr txBox="1"/>
          <p:nvPr/>
        </p:nvSpPr>
        <p:spPr>
          <a:xfrm>
            <a:off x="3733460" y="4996822"/>
            <a:ext cx="2053960" cy="646331"/>
          </a:xfrm>
          <a:prstGeom prst="rect">
            <a:avLst/>
          </a:prstGeom>
          <a:noFill/>
        </p:spPr>
        <p:txBody>
          <a:bodyPr wrap="none" rtlCol="0">
            <a:spAutoFit/>
          </a:bodyPr>
          <a:lstStyle/>
          <a:p>
            <a:pPr algn="ctr"/>
            <a:r>
              <a:rPr lang="en-US" dirty="0"/>
              <a:t>C</a:t>
            </a:r>
            <a:r>
              <a:rPr lang="en-TR" dirty="0"/>
              <a:t>ontext words C = 2</a:t>
            </a:r>
          </a:p>
          <a:p>
            <a:pPr algn="ctr"/>
            <a:r>
              <a:rPr lang="en-TR" dirty="0"/>
              <a:t>Window size = 5</a:t>
            </a:r>
          </a:p>
        </p:txBody>
      </p:sp>
    </p:spTree>
    <p:extLst>
      <p:ext uri="{BB962C8B-B14F-4D97-AF65-F5344CB8AC3E}">
        <p14:creationId xmlns:p14="http://schemas.microsoft.com/office/powerpoint/2010/main" val="1790854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5122" name="Picture 2">
            <a:extLst>
              <a:ext uri="{FF2B5EF4-FFF2-40B4-BE49-F238E27FC236}">
                <a16:creationId xmlns:a16="http://schemas.microsoft.com/office/drawing/2014/main" id="{62A6E775-B093-0F3B-C0B0-B4003B547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154" y="1233054"/>
            <a:ext cx="8579691" cy="24141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EA5B960-78D9-F77D-E518-0F823C25C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246" y="3884873"/>
            <a:ext cx="8756073" cy="112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486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l"/>
            <a:r>
              <a:rPr lang="en-US" sz="2400" b="1" i="0" dirty="0">
                <a:solidFill>
                  <a:srgbClr val="7030A0"/>
                </a:solidFill>
                <a:effectLst/>
              </a:rPr>
              <a:t>Architecture for the CBOW Model</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6146" name="Picture 2">
            <a:extLst>
              <a:ext uri="{FF2B5EF4-FFF2-40B4-BE49-F238E27FC236}">
                <a16:creationId xmlns:a16="http://schemas.microsoft.com/office/drawing/2014/main" id="{5A1B949C-0356-C30F-B824-F3625C77C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781" y="1704904"/>
            <a:ext cx="8603673" cy="34481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B459DB8-34BB-C6FD-A7DA-677E5C07BC51}"/>
              </a:ext>
            </a:extLst>
          </p:cNvPr>
          <p:cNvPicPr>
            <a:picLocks noChangeAspect="1"/>
          </p:cNvPicPr>
          <p:nvPr/>
        </p:nvPicPr>
        <p:blipFill>
          <a:blip r:embed="rId4"/>
          <a:stretch>
            <a:fillRect/>
          </a:stretch>
        </p:blipFill>
        <p:spPr>
          <a:xfrm>
            <a:off x="9840367" y="5142858"/>
            <a:ext cx="2205182" cy="1715142"/>
          </a:xfrm>
          <a:prstGeom prst="rect">
            <a:avLst/>
          </a:prstGeom>
        </p:spPr>
      </p:pic>
      <p:pic>
        <p:nvPicPr>
          <p:cNvPr id="6" name="Picture 5">
            <a:extLst>
              <a:ext uri="{FF2B5EF4-FFF2-40B4-BE49-F238E27FC236}">
                <a16:creationId xmlns:a16="http://schemas.microsoft.com/office/drawing/2014/main" id="{353A7DEE-2AAC-BD8A-125C-D6124084F745}"/>
              </a:ext>
            </a:extLst>
          </p:cNvPr>
          <p:cNvPicPr>
            <a:picLocks noChangeAspect="1"/>
          </p:cNvPicPr>
          <p:nvPr/>
        </p:nvPicPr>
        <p:blipFill>
          <a:blip r:embed="rId5"/>
          <a:stretch>
            <a:fillRect/>
          </a:stretch>
        </p:blipFill>
        <p:spPr>
          <a:xfrm>
            <a:off x="725054" y="2246828"/>
            <a:ext cx="1371600" cy="2165684"/>
          </a:xfrm>
          <a:prstGeom prst="rect">
            <a:avLst/>
          </a:prstGeom>
        </p:spPr>
      </p:pic>
      <p:pic>
        <p:nvPicPr>
          <p:cNvPr id="8" name="Picture 7">
            <a:extLst>
              <a:ext uri="{FF2B5EF4-FFF2-40B4-BE49-F238E27FC236}">
                <a16:creationId xmlns:a16="http://schemas.microsoft.com/office/drawing/2014/main" id="{CE43BE6E-2D7F-297E-C455-DA558F588965}"/>
              </a:ext>
            </a:extLst>
          </p:cNvPr>
          <p:cNvPicPr>
            <a:picLocks noChangeAspect="1"/>
          </p:cNvPicPr>
          <p:nvPr/>
        </p:nvPicPr>
        <p:blipFill>
          <a:blip r:embed="rId6"/>
          <a:stretch>
            <a:fillRect/>
          </a:stretch>
        </p:blipFill>
        <p:spPr>
          <a:xfrm>
            <a:off x="9896408" y="2330123"/>
            <a:ext cx="1266092" cy="1999093"/>
          </a:xfrm>
          <a:prstGeom prst="rect">
            <a:avLst/>
          </a:prstGeom>
        </p:spPr>
      </p:pic>
      <p:pic>
        <p:nvPicPr>
          <p:cNvPr id="9" name="Picture 8">
            <a:extLst>
              <a:ext uri="{FF2B5EF4-FFF2-40B4-BE49-F238E27FC236}">
                <a16:creationId xmlns:a16="http://schemas.microsoft.com/office/drawing/2014/main" id="{E12FFDE8-681F-5DDA-C2BD-3D5563AC2F6B}"/>
              </a:ext>
            </a:extLst>
          </p:cNvPr>
          <p:cNvPicPr>
            <a:picLocks noChangeAspect="1"/>
          </p:cNvPicPr>
          <p:nvPr/>
        </p:nvPicPr>
        <p:blipFill>
          <a:blip r:embed="rId7"/>
          <a:stretch>
            <a:fillRect/>
          </a:stretch>
        </p:blipFill>
        <p:spPr>
          <a:xfrm>
            <a:off x="485485" y="2307319"/>
            <a:ext cx="1790700" cy="2044700"/>
          </a:xfrm>
          <a:prstGeom prst="rect">
            <a:avLst/>
          </a:prstGeom>
        </p:spPr>
      </p:pic>
      <p:pic>
        <p:nvPicPr>
          <p:cNvPr id="11" name="Picture 10">
            <a:extLst>
              <a:ext uri="{FF2B5EF4-FFF2-40B4-BE49-F238E27FC236}">
                <a16:creationId xmlns:a16="http://schemas.microsoft.com/office/drawing/2014/main" id="{A4C3C24E-095B-78D8-5E97-FEF9E8F7A1EE}"/>
              </a:ext>
            </a:extLst>
          </p:cNvPr>
          <p:cNvPicPr>
            <a:picLocks noChangeAspect="1"/>
          </p:cNvPicPr>
          <p:nvPr/>
        </p:nvPicPr>
        <p:blipFill>
          <a:blip r:embed="rId8"/>
          <a:stretch>
            <a:fillRect/>
          </a:stretch>
        </p:blipFill>
        <p:spPr>
          <a:xfrm>
            <a:off x="9896408" y="2246828"/>
            <a:ext cx="1790700" cy="2044700"/>
          </a:xfrm>
          <a:prstGeom prst="rect">
            <a:avLst/>
          </a:prstGeom>
        </p:spPr>
      </p:pic>
      <p:pic>
        <p:nvPicPr>
          <p:cNvPr id="12" name="Picture 11">
            <a:extLst>
              <a:ext uri="{FF2B5EF4-FFF2-40B4-BE49-F238E27FC236}">
                <a16:creationId xmlns:a16="http://schemas.microsoft.com/office/drawing/2014/main" id="{64DB6A5B-F389-9EE4-6142-870BAD29E727}"/>
              </a:ext>
            </a:extLst>
          </p:cNvPr>
          <p:cNvPicPr>
            <a:picLocks noChangeAspect="1"/>
          </p:cNvPicPr>
          <p:nvPr/>
        </p:nvPicPr>
        <p:blipFill>
          <a:blip r:embed="rId9"/>
          <a:stretch>
            <a:fillRect/>
          </a:stretch>
        </p:blipFill>
        <p:spPr>
          <a:xfrm>
            <a:off x="725054" y="1110526"/>
            <a:ext cx="3746500" cy="342900"/>
          </a:xfrm>
          <a:prstGeom prst="rect">
            <a:avLst/>
          </a:prstGeom>
        </p:spPr>
      </p:pic>
      <p:pic>
        <p:nvPicPr>
          <p:cNvPr id="13" name="Picture 12">
            <a:extLst>
              <a:ext uri="{FF2B5EF4-FFF2-40B4-BE49-F238E27FC236}">
                <a16:creationId xmlns:a16="http://schemas.microsoft.com/office/drawing/2014/main" id="{F960C36D-E9E0-44D9-25BF-91FDEFFCDE0E}"/>
              </a:ext>
            </a:extLst>
          </p:cNvPr>
          <p:cNvPicPr>
            <a:picLocks noChangeAspect="1"/>
          </p:cNvPicPr>
          <p:nvPr/>
        </p:nvPicPr>
        <p:blipFill>
          <a:blip r:embed="rId10"/>
          <a:stretch>
            <a:fillRect/>
          </a:stretch>
        </p:blipFill>
        <p:spPr>
          <a:xfrm>
            <a:off x="3112411" y="4008796"/>
            <a:ext cx="5410200" cy="2514600"/>
          </a:xfrm>
          <a:prstGeom prst="rect">
            <a:avLst/>
          </a:prstGeom>
        </p:spPr>
      </p:pic>
    </p:spTree>
    <p:extLst>
      <p:ext uri="{BB962C8B-B14F-4D97-AF65-F5344CB8AC3E}">
        <p14:creationId xmlns:p14="http://schemas.microsoft.com/office/powerpoint/2010/main" val="7316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en-US" sz="2400" b="1" i="0" dirty="0" err="1">
                <a:solidFill>
                  <a:srgbClr val="7030A0"/>
                </a:solidFill>
                <a:effectLst/>
              </a:rPr>
              <a:t>Softmax</a:t>
            </a:r>
            <a:endParaRPr lang="en-US" sz="2400" b="1" i="0" dirty="0">
              <a:solidFill>
                <a:srgbClr val="7030A0"/>
              </a:solidFill>
              <a:effectLst/>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13" name="Picture 12">
            <a:extLst>
              <a:ext uri="{FF2B5EF4-FFF2-40B4-BE49-F238E27FC236}">
                <a16:creationId xmlns:a16="http://schemas.microsoft.com/office/drawing/2014/main" id="{F960C36D-E9E0-44D9-25BF-91FDEFFCDE0E}"/>
              </a:ext>
            </a:extLst>
          </p:cNvPr>
          <p:cNvPicPr>
            <a:picLocks noChangeAspect="1"/>
          </p:cNvPicPr>
          <p:nvPr/>
        </p:nvPicPr>
        <p:blipFill>
          <a:blip r:embed="rId3"/>
          <a:stretch>
            <a:fillRect/>
          </a:stretch>
        </p:blipFill>
        <p:spPr>
          <a:xfrm>
            <a:off x="2417093" y="1773680"/>
            <a:ext cx="6547422" cy="3043168"/>
          </a:xfrm>
          <a:prstGeom prst="rect">
            <a:avLst/>
          </a:prstGeom>
        </p:spPr>
      </p:pic>
    </p:spTree>
    <p:extLst>
      <p:ext uri="{BB962C8B-B14F-4D97-AF65-F5344CB8AC3E}">
        <p14:creationId xmlns:p14="http://schemas.microsoft.com/office/powerpoint/2010/main" val="1942659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2CC1F8-63E2-2562-0967-C1031D77498E}"/>
              </a:ext>
            </a:extLst>
          </p:cNvPr>
          <p:cNvPicPr>
            <a:picLocks noChangeAspect="1"/>
          </p:cNvPicPr>
          <p:nvPr/>
        </p:nvPicPr>
        <p:blipFill>
          <a:blip r:embed="rId2"/>
          <a:stretch>
            <a:fillRect/>
          </a:stretch>
        </p:blipFill>
        <p:spPr>
          <a:xfrm>
            <a:off x="984056" y="792748"/>
            <a:ext cx="9807480" cy="3186546"/>
          </a:xfrm>
          <a:prstGeom prst="rect">
            <a:avLst/>
          </a:prstGeom>
        </p:spPr>
      </p:pic>
      <p:pic>
        <p:nvPicPr>
          <p:cNvPr id="3" name="Picture 2">
            <a:extLst>
              <a:ext uri="{FF2B5EF4-FFF2-40B4-BE49-F238E27FC236}">
                <a16:creationId xmlns:a16="http://schemas.microsoft.com/office/drawing/2014/main" id="{E205D2D9-D2E1-1787-3E39-32914FBB4AA8}"/>
              </a:ext>
            </a:extLst>
          </p:cNvPr>
          <p:cNvPicPr>
            <a:picLocks noChangeAspect="1"/>
          </p:cNvPicPr>
          <p:nvPr/>
        </p:nvPicPr>
        <p:blipFill>
          <a:blip r:embed="rId3"/>
          <a:stretch>
            <a:fillRect/>
          </a:stretch>
        </p:blipFill>
        <p:spPr>
          <a:xfrm>
            <a:off x="4734948" y="4358267"/>
            <a:ext cx="2722103" cy="1460641"/>
          </a:xfrm>
          <a:prstGeom prst="rect">
            <a:avLst/>
          </a:prstGeom>
        </p:spPr>
      </p:pic>
      <p:sp>
        <p:nvSpPr>
          <p:cNvPr id="4" name="Rectangle 3">
            <a:extLst>
              <a:ext uri="{FF2B5EF4-FFF2-40B4-BE49-F238E27FC236}">
                <a16:creationId xmlns:a16="http://schemas.microsoft.com/office/drawing/2014/main" id="{98D2977E-72A6-D9F9-CB56-1055546C2B7F}"/>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5" name="TextBox 4">
            <a:extLst>
              <a:ext uri="{FF2B5EF4-FFF2-40B4-BE49-F238E27FC236}">
                <a16:creationId xmlns:a16="http://schemas.microsoft.com/office/drawing/2014/main" id="{3BDC9318-ADC5-F566-8F8B-58A145AF0D8E}"/>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en-US" sz="2400" b="1" i="0" dirty="0">
                <a:solidFill>
                  <a:srgbClr val="7030A0"/>
                </a:solidFill>
                <a:effectLst/>
              </a:rPr>
              <a:t>Quick Question</a:t>
            </a:r>
          </a:p>
        </p:txBody>
      </p:sp>
    </p:spTree>
    <p:extLst>
      <p:ext uri="{BB962C8B-B14F-4D97-AF65-F5344CB8AC3E}">
        <p14:creationId xmlns:p14="http://schemas.microsoft.com/office/powerpoint/2010/main" val="2861223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8664</TotalTime>
  <Words>773</Words>
  <Application>Microsoft Macintosh PowerPoint</Application>
  <PresentationFormat>Widescreen</PresentationFormat>
  <Paragraphs>127</Paragraphs>
  <Slides>25</Slides>
  <Notes>23</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Helvetica Neue</vt:lpstr>
      <vt:lpstr>Muli</vt:lpstr>
      <vt:lpstr>source-serif-pro</vt:lpstr>
      <vt:lpstr>var(--cds-font-family-source-sans-pro)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118</cp:revision>
  <dcterms:created xsi:type="dcterms:W3CDTF">2023-05-05T15:50:07Z</dcterms:created>
  <dcterms:modified xsi:type="dcterms:W3CDTF">2023-11-13T01:14:23Z</dcterms:modified>
</cp:coreProperties>
</file>